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5" d="100"/>
          <a:sy n="95" d="100"/>
        </p:scale>
        <p:origin x="42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081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57764"/>
            <a:ext cx="7556421" cy="2126337"/>
          </a:xfrm>
          <a:prstGeom prst="rect">
            <a:avLst/>
          </a:prstGeom>
          <a:noFill/>
          <a:ln/>
        </p:spPr>
        <p:txBody>
          <a:bodyPr wrap="squar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Flight Price &amp; Customer Satisfaction Prediction Projects</a:t>
            </a:r>
            <a:endParaRPr lang="en-US" sz="4450" dirty="0"/>
          </a:p>
        </p:txBody>
      </p:sp>
      <p:sp>
        <p:nvSpPr>
          <p:cNvPr id="4" name="Text 1"/>
          <p:cNvSpPr/>
          <p:nvPr/>
        </p:nvSpPr>
        <p:spPr>
          <a:xfrm>
            <a:off x="6280190" y="3624263"/>
            <a:ext cx="7556421"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Welcome to our comprehensive presentation on two innovative machine learning projects in the travel industry. We'll explore how predictive analytics can transform flight pricing strategies and enhance customer satisfaction through data-driven insights.</a:t>
            </a:r>
            <a:endParaRPr lang="en-US" sz="1750" dirty="0"/>
          </a:p>
        </p:txBody>
      </p:sp>
      <p:sp>
        <p:nvSpPr>
          <p:cNvPr id="5" name="Text 2"/>
          <p:cNvSpPr/>
          <p:nvPr/>
        </p:nvSpPr>
        <p:spPr>
          <a:xfrm>
            <a:off x="6280190" y="5331023"/>
            <a:ext cx="7556421"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These projects demonstrate the power of combining Python, Streamlit, and MLflow to create practical applications that solve real business problems in the travel and tourism domain.</a:t>
            </a:r>
            <a:endParaRPr lang="en-US" sz="1750" dirty="0"/>
          </a:p>
        </p:txBody>
      </p:sp>
      <p:sp>
        <p:nvSpPr>
          <p:cNvPr id="8" name="Text 5"/>
          <p:cNvSpPr/>
          <p:nvPr/>
        </p:nvSpPr>
        <p:spPr>
          <a:xfrm>
            <a:off x="6280190" y="6687826"/>
            <a:ext cx="1739503" cy="396835"/>
          </a:xfrm>
          <a:prstGeom prst="rect">
            <a:avLst/>
          </a:prstGeom>
          <a:noFill/>
          <a:ln/>
        </p:spPr>
        <p:txBody>
          <a:bodyPr wrap="none" lIns="0" tIns="0" rIns="0" bIns="0" rtlCol="0" anchor="t"/>
          <a:lstStyle/>
          <a:p>
            <a:pPr marL="0" indent="0" algn="l">
              <a:lnSpc>
                <a:spcPts val="3100"/>
              </a:lnSpc>
              <a:buNone/>
            </a:pPr>
            <a:r>
              <a:rPr lang="en-US" sz="2200" b="1" kern="0" spc="-36" dirty="0">
                <a:solidFill>
                  <a:srgbClr val="272525"/>
                </a:solidFill>
                <a:latin typeface="Inter Bold" pitchFamily="34" charset="0"/>
                <a:ea typeface="Inter Bold" pitchFamily="34" charset="-122"/>
                <a:cs typeface="Inter Bold" pitchFamily="34" charset="-120"/>
              </a:rPr>
              <a:t>by Saranya S</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14812" y="637103"/>
            <a:ext cx="7887176" cy="1122045"/>
          </a:xfrm>
          <a:prstGeom prst="rect">
            <a:avLst/>
          </a:prstGeom>
          <a:noFill/>
          <a:ln/>
        </p:spPr>
        <p:txBody>
          <a:bodyPr wrap="square" lIns="0" tIns="0" rIns="0" bIns="0" rtlCol="0" anchor="t"/>
          <a:lstStyle/>
          <a:p>
            <a:pPr marL="0" indent="0" algn="l">
              <a:lnSpc>
                <a:spcPts val="4400"/>
              </a:lnSpc>
              <a:buNone/>
            </a:pPr>
            <a:r>
              <a:rPr lang="en-US" sz="3500" b="1" kern="0" spc="-106" dirty="0">
                <a:solidFill>
                  <a:srgbClr val="000000"/>
                </a:solidFill>
                <a:latin typeface="Inter Bold" pitchFamily="34" charset="0"/>
                <a:ea typeface="Inter Bold" pitchFamily="34" charset="-122"/>
                <a:cs typeface="Inter Bold" pitchFamily="34" charset="-120"/>
              </a:rPr>
              <a:t>Customer Satisfaction Prediction: Dataset Overview</a:t>
            </a:r>
            <a:endParaRPr lang="en-US" sz="3500" dirty="0"/>
          </a:p>
        </p:txBody>
      </p:sp>
      <p:sp>
        <p:nvSpPr>
          <p:cNvPr id="4" name="Shape 1"/>
          <p:cNvSpPr/>
          <p:nvPr/>
        </p:nvSpPr>
        <p:spPr>
          <a:xfrm>
            <a:off x="6114812" y="2028468"/>
            <a:ext cx="7887176" cy="4500563"/>
          </a:xfrm>
          <a:prstGeom prst="roundRect">
            <a:avLst>
              <a:gd name="adj" fmla="val 1676"/>
            </a:avLst>
          </a:prstGeom>
          <a:noFill/>
          <a:ln w="7620">
            <a:solidFill>
              <a:srgbClr val="000000">
                <a:alpha val="8000"/>
              </a:srgbClr>
            </a:solidFill>
            <a:prstDash val="solid"/>
          </a:ln>
        </p:spPr>
      </p:sp>
      <p:sp>
        <p:nvSpPr>
          <p:cNvPr id="5" name="Shape 2"/>
          <p:cNvSpPr/>
          <p:nvPr/>
        </p:nvSpPr>
        <p:spPr>
          <a:xfrm>
            <a:off x="6122432" y="2036088"/>
            <a:ext cx="7871936" cy="517684"/>
          </a:xfrm>
          <a:prstGeom prst="rect">
            <a:avLst/>
          </a:prstGeom>
          <a:solidFill>
            <a:srgbClr val="FFFFFF">
              <a:alpha val="4000"/>
            </a:srgbClr>
          </a:solidFill>
          <a:ln/>
        </p:spPr>
      </p:sp>
      <p:sp>
        <p:nvSpPr>
          <p:cNvPr id="6" name="Text 3"/>
          <p:cNvSpPr/>
          <p:nvPr/>
        </p:nvSpPr>
        <p:spPr>
          <a:xfrm>
            <a:off x="6301978" y="2151340"/>
            <a:ext cx="3573066" cy="287179"/>
          </a:xfrm>
          <a:prstGeom prst="rect">
            <a:avLst/>
          </a:prstGeom>
          <a:noFill/>
          <a:ln/>
        </p:spPr>
        <p:txBody>
          <a:bodyPr wrap="non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Category</a:t>
            </a:r>
            <a:endParaRPr lang="en-US" sz="1500" dirty="0"/>
          </a:p>
        </p:txBody>
      </p:sp>
      <p:sp>
        <p:nvSpPr>
          <p:cNvPr id="7" name="Text 4"/>
          <p:cNvSpPr/>
          <p:nvPr/>
        </p:nvSpPr>
        <p:spPr>
          <a:xfrm>
            <a:off x="10241756" y="2151340"/>
            <a:ext cx="3573066" cy="287179"/>
          </a:xfrm>
          <a:prstGeom prst="rect">
            <a:avLst/>
          </a:prstGeom>
          <a:noFill/>
          <a:ln/>
        </p:spPr>
        <p:txBody>
          <a:bodyPr wrap="non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Features</a:t>
            </a:r>
            <a:endParaRPr lang="en-US" sz="1500" dirty="0"/>
          </a:p>
        </p:txBody>
      </p:sp>
      <p:sp>
        <p:nvSpPr>
          <p:cNvPr id="8" name="Shape 5"/>
          <p:cNvSpPr/>
          <p:nvPr/>
        </p:nvSpPr>
        <p:spPr>
          <a:xfrm>
            <a:off x="6122432" y="2553772"/>
            <a:ext cx="7871936" cy="517684"/>
          </a:xfrm>
          <a:prstGeom prst="rect">
            <a:avLst/>
          </a:prstGeom>
          <a:solidFill>
            <a:srgbClr val="000000">
              <a:alpha val="4000"/>
            </a:srgbClr>
          </a:solidFill>
          <a:ln/>
        </p:spPr>
      </p:sp>
      <p:sp>
        <p:nvSpPr>
          <p:cNvPr id="9" name="Text 6"/>
          <p:cNvSpPr/>
          <p:nvPr/>
        </p:nvSpPr>
        <p:spPr>
          <a:xfrm>
            <a:off x="6301978" y="2669024"/>
            <a:ext cx="3573066" cy="287179"/>
          </a:xfrm>
          <a:prstGeom prst="rect">
            <a:avLst/>
          </a:prstGeom>
          <a:noFill/>
          <a:ln/>
        </p:spPr>
        <p:txBody>
          <a:bodyPr wrap="non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Demographics</a:t>
            </a:r>
            <a:endParaRPr lang="en-US" sz="1500" dirty="0"/>
          </a:p>
        </p:txBody>
      </p:sp>
      <p:sp>
        <p:nvSpPr>
          <p:cNvPr id="10" name="Text 7"/>
          <p:cNvSpPr/>
          <p:nvPr/>
        </p:nvSpPr>
        <p:spPr>
          <a:xfrm>
            <a:off x="10241756" y="2669024"/>
            <a:ext cx="3573066" cy="287179"/>
          </a:xfrm>
          <a:prstGeom prst="rect">
            <a:avLst/>
          </a:prstGeom>
          <a:noFill/>
          <a:ln/>
        </p:spPr>
        <p:txBody>
          <a:bodyPr wrap="non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Gender, Age, Customer Type</a:t>
            </a:r>
            <a:endParaRPr lang="en-US" sz="1500" dirty="0"/>
          </a:p>
        </p:txBody>
      </p:sp>
      <p:sp>
        <p:nvSpPr>
          <p:cNvPr id="11" name="Shape 8"/>
          <p:cNvSpPr/>
          <p:nvPr/>
        </p:nvSpPr>
        <p:spPr>
          <a:xfrm>
            <a:off x="6122432" y="3071455"/>
            <a:ext cx="7871936" cy="517684"/>
          </a:xfrm>
          <a:prstGeom prst="rect">
            <a:avLst/>
          </a:prstGeom>
          <a:solidFill>
            <a:srgbClr val="FFFFFF">
              <a:alpha val="4000"/>
            </a:srgbClr>
          </a:solidFill>
          <a:ln/>
        </p:spPr>
      </p:sp>
      <p:sp>
        <p:nvSpPr>
          <p:cNvPr id="12" name="Text 9"/>
          <p:cNvSpPr/>
          <p:nvPr/>
        </p:nvSpPr>
        <p:spPr>
          <a:xfrm>
            <a:off x="6301978" y="3186708"/>
            <a:ext cx="3573066" cy="287179"/>
          </a:xfrm>
          <a:prstGeom prst="rect">
            <a:avLst/>
          </a:prstGeom>
          <a:noFill/>
          <a:ln/>
        </p:spPr>
        <p:txBody>
          <a:bodyPr wrap="non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Travel Details</a:t>
            </a:r>
            <a:endParaRPr lang="en-US" sz="1500" dirty="0"/>
          </a:p>
        </p:txBody>
      </p:sp>
      <p:sp>
        <p:nvSpPr>
          <p:cNvPr id="13" name="Text 10"/>
          <p:cNvSpPr/>
          <p:nvPr/>
        </p:nvSpPr>
        <p:spPr>
          <a:xfrm>
            <a:off x="10241756" y="3186708"/>
            <a:ext cx="3573066" cy="287179"/>
          </a:xfrm>
          <a:prstGeom prst="rect">
            <a:avLst/>
          </a:prstGeom>
          <a:noFill/>
          <a:ln/>
        </p:spPr>
        <p:txBody>
          <a:bodyPr wrap="non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Type of Travel, Class, Flight Distance</a:t>
            </a:r>
            <a:endParaRPr lang="en-US" sz="1500" dirty="0"/>
          </a:p>
        </p:txBody>
      </p:sp>
      <p:sp>
        <p:nvSpPr>
          <p:cNvPr id="14" name="Shape 11"/>
          <p:cNvSpPr/>
          <p:nvPr/>
        </p:nvSpPr>
        <p:spPr>
          <a:xfrm>
            <a:off x="6122432" y="3589139"/>
            <a:ext cx="7871936" cy="804863"/>
          </a:xfrm>
          <a:prstGeom prst="rect">
            <a:avLst/>
          </a:prstGeom>
          <a:solidFill>
            <a:srgbClr val="000000">
              <a:alpha val="4000"/>
            </a:srgbClr>
          </a:solidFill>
          <a:ln/>
        </p:spPr>
      </p:sp>
      <p:sp>
        <p:nvSpPr>
          <p:cNvPr id="15" name="Text 12"/>
          <p:cNvSpPr/>
          <p:nvPr/>
        </p:nvSpPr>
        <p:spPr>
          <a:xfrm>
            <a:off x="6301978" y="3704392"/>
            <a:ext cx="3573066" cy="287179"/>
          </a:xfrm>
          <a:prstGeom prst="rect">
            <a:avLst/>
          </a:prstGeom>
          <a:noFill/>
          <a:ln/>
        </p:spPr>
        <p:txBody>
          <a:bodyPr wrap="non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Pre-flight Services</a:t>
            </a:r>
            <a:endParaRPr lang="en-US" sz="1500" dirty="0"/>
          </a:p>
        </p:txBody>
      </p:sp>
      <p:sp>
        <p:nvSpPr>
          <p:cNvPr id="16" name="Text 13"/>
          <p:cNvSpPr/>
          <p:nvPr/>
        </p:nvSpPr>
        <p:spPr>
          <a:xfrm>
            <a:off x="10241756" y="3704392"/>
            <a:ext cx="3573066" cy="574358"/>
          </a:xfrm>
          <a:prstGeom prst="rect">
            <a:avLst/>
          </a:prstGeom>
          <a:noFill/>
          <a:ln/>
        </p:spPr>
        <p:txBody>
          <a:bodyPr wrap="squar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Online Booking, Check-in Service, Gate Location</a:t>
            </a:r>
            <a:endParaRPr lang="en-US" sz="1500" dirty="0"/>
          </a:p>
        </p:txBody>
      </p:sp>
      <p:sp>
        <p:nvSpPr>
          <p:cNvPr id="17" name="Shape 14"/>
          <p:cNvSpPr/>
          <p:nvPr/>
        </p:nvSpPr>
        <p:spPr>
          <a:xfrm>
            <a:off x="6122432" y="4394002"/>
            <a:ext cx="7871936" cy="804863"/>
          </a:xfrm>
          <a:prstGeom prst="rect">
            <a:avLst/>
          </a:prstGeom>
          <a:solidFill>
            <a:srgbClr val="FFFFFF">
              <a:alpha val="4000"/>
            </a:srgbClr>
          </a:solidFill>
          <a:ln/>
        </p:spPr>
      </p:sp>
      <p:sp>
        <p:nvSpPr>
          <p:cNvPr id="18" name="Text 15"/>
          <p:cNvSpPr/>
          <p:nvPr/>
        </p:nvSpPr>
        <p:spPr>
          <a:xfrm>
            <a:off x="6301978" y="4509254"/>
            <a:ext cx="3573066" cy="287179"/>
          </a:xfrm>
          <a:prstGeom prst="rect">
            <a:avLst/>
          </a:prstGeom>
          <a:noFill/>
          <a:ln/>
        </p:spPr>
        <p:txBody>
          <a:bodyPr wrap="non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In-flight Services</a:t>
            </a:r>
            <a:endParaRPr lang="en-US" sz="1500" dirty="0"/>
          </a:p>
        </p:txBody>
      </p:sp>
      <p:sp>
        <p:nvSpPr>
          <p:cNvPr id="19" name="Text 16"/>
          <p:cNvSpPr/>
          <p:nvPr/>
        </p:nvSpPr>
        <p:spPr>
          <a:xfrm>
            <a:off x="10241756" y="4509254"/>
            <a:ext cx="3573066" cy="574358"/>
          </a:xfrm>
          <a:prstGeom prst="rect">
            <a:avLst/>
          </a:prstGeom>
          <a:noFill/>
          <a:ln/>
        </p:spPr>
        <p:txBody>
          <a:bodyPr wrap="squar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WiFi, Food/Drink, Entertainment, Seat Comfort</a:t>
            </a:r>
            <a:endParaRPr lang="en-US" sz="1500" dirty="0"/>
          </a:p>
        </p:txBody>
      </p:sp>
      <p:sp>
        <p:nvSpPr>
          <p:cNvPr id="20" name="Shape 17"/>
          <p:cNvSpPr/>
          <p:nvPr/>
        </p:nvSpPr>
        <p:spPr>
          <a:xfrm>
            <a:off x="6122432" y="5198864"/>
            <a:ext cx="7871936" cy="804863"/>
          </a:xfrm>
          <a:prstGeom prst="rect">
            <a:avLst/>
          </a:prstGeom>
          <a:solidFill>
            <a:srgbClr val="000000">
              <a:alpha val="4000"/>
            </a:srgbClr>
          </a:solidFill>
          <a:ln/>
        </p:spPr>
      </p:sp>
      <p:sp>
        <p:nvSpPr>
          <p:cNvPr id="21" name="Text 18"/>
          <p:cNvSpPr/>
          <p:nvPr/>
        </p:nvSpPr>
        <p:spPr>
          <a:xfrm>
            <a:off x="6301978" y="5314117"/>
            <a:ext cx="3573066" cy="287179"/>
          </a:xfrm>
          <a:prstGeom prst="rect">
            <a:avLst/>
          </a:prstGeom>
          <a:noFill/>
          <a:ln/>
        </p:spPr>
        <p:txBody>
          <a:bodyPr wrap="non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Operational Metrics</a:t>
            </a:r>
            <a:endParaRPr lang="en-US" sz="1500" dirty="0"/>
          </a:p>
        </p:txBody>
      </p:sp>
      <p:sp>
        <p:nvSpPr>
          <p:cNvPr id="22" name="Text 19"/>
          <p:cNvSpPr/>
          <p:nvPr/>
        </p:nvSpPr>
        <p:spPr>
          <a:xfrm>
            <a:off x="10241756" y="5314117"/>
            <a:ext cx="3573066" cy="574358"/>
          </a:xfrm>
          <a:prstGeom prst="rect">
            <a:avLst/>
          </a:prstGeom>
          <a:noFill/>
          <a:ln/>
        </p:spPr>
        <p:txBody>
          <a:bodyPr wrap="squar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Departure/Arrival Delays, Baggage Handling</a:t>
            </a:r>
            <a:endParaRPr lang="en-US" sz="1500" dirty="0"/>
          </a:p>
        </p:txBody>
      </p:sp>
      <p:sp>
        <p:nvSpPr>
          <p:cNvPr id="23" name="Shape 20"/>
          <p:cNvSpPr/>
          <p:nvPr/>
        </p:nvSpPr>
        <p:spPr>
          <a:xfrm>
            <a:off x="6122432" y="6003727"/>
            <a:ext cx="7871936" cy="517684"/>
          </a:xfrm>
          <a:prstGeom prst="rect">
            <a:avLst/>
          </a:prstGeom>
          <a:solidFill>
            <a:srgbClr val="FFFFFF">
              <a:alpha val="4000"/>
            </a:srgbClr>
          </a:solidFill>
          <a:ln/>
        </p:spPr>
      </p:sp>
      <p:sp>
        <p:nvSpPr>
          <p:cNvPr id="24" name="Text 21"/>
          <p:cNvSpPr/>
          <p:nvPr/>
        </p:nvSpPr>
        <p:spPr>
          <a:xfrm>
            <a:off x="6301978" y="6118979"/>
            <a:ext cx="3573066" cy="287179"/>
          </a:xfrm>
          <a:prstGeom prst="rect">
            <a:avLst/>
          </a:prstGeom>
          <a:noFill/>
          <a:ln/>
        </p:spPr>
        <p:txBody>
          <a:bodyPr wrap="none" lIns="0" tIns="0" rIns="0" bIns="0" rtlCol="0" anchor="t"/>
          <a:lstStyle/>
          <a:p>
            <a:pPr marL="0" indent="0" algn="l">
              <a:lnSpc>
                <a:spcPts val="2250"/>
              </a:lnSpc>
              <a:buNone/>
            </a:pPr>
            <a:r>
              <a:rPr lang="en-US" sz="1400" kern="0" spc="-28" dirty="0">
                <a:solidFill>
                  <a:srgbClr val="272525"/>
                </a:solidFill>
                <a:latin typeface="Inter" pitchFamily="34" charset="0"/>
                <a:ea typeface="Inter" pitchFamily="34" charset="-122"/>
                <a:cs typeface="Inter" pitchFamily="34" charset="-120"/>
              </a:rPr>
              <a:t>Target Variable</a:t>
            </a:r>
            <a:endParaRPr lang="en-US" sz="1400" dirty="0"/>
          </a:p>
        </p:txBody>
      </p:sp>
      <p:sp>
        <p:nvSpPr>
          <p:cNvPr id="25" name="Text 22"/>
          <p:cNvSpPr/>
          <p:nvPr/>
        </p:nvSpPr>
        <p:spPr>
          <a:xfrm>
            <a:off x="10241756" y="6118979"/>
            <a:ext cx="3573066" cy="287179"/>
          </a:xfrm>
          <a:prstGeom prst="rect">
            <a:avLst/>
          </a:prstGeom>
          <a:noFill/>
          <a:ln/>
        </p:spPr>
        <p:txBody>
          <a:bodyPr wrap="non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Satisfaction (Satisfied, Neutral, Dissatisfied)</a:t>
            </a:r>
            <a:endParaRPr lang="en-US" sz="1500" dirty="0"/>
          </a:p>
        </p:txBody>
      </p:sp>
      <p:sp>
        <p:nvSpPr>
          <p:cNvPr id="26" name="Text 23"/>
          <p:cNvSpPr/>
          <p:nvPr/>
        </p:nvSpPr>
        <p:spPr>
          <a:xfrm>
            <a:off x="6114812" y="6730960"/>
            <a:ext cx="7887176" cy="861536"/>
          </a:xfrm>
          <a:prstGeom prst="rect">
            <a:avLst/>
          </a:prstGeom>
          <a:noFill/>
          <a:ln/>
        </p:spPr>
        <p:txBody>
          <a:bodyPr wrap="squar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The Passenger_Satisfaction.csv dataset contains a comprehensive set of features covering demographics, travel details, and service ratings across various touchpoints of the passenger journey. This rich dataset enables detailed analysis of factors influencing customer satisfaction.</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4576" y="574000"/>
            <a:ext cx="7847648" cy="1157526"/>
          </a:xfrm>
          <a:prstGeom prst="rect">
            <a:avLst/>
          </a:prstGeom>
          <a:noFill/>
          <a:ln/>
        </p:spPr>
        <p:txBody>
          <a:bodyPr wrap="square" lIns="0" tIns="0" rIns="0" bIns="0" rtlCol="0" anchor="t"/>
          <a:lstStyle/>
          <a:p>
            <a:pPr marL="0" indent="0" algn="l">
              <a:lnSpc>
                <a:spcPts val="4550"/>
              </a:lnSpc>
              <a:buNone/>
            </a:pPr>
            <a:r>
              <a:rPr lang="en-US" sz="3600" b="1" kern="0" spc="-109" dirty="0">
                <a:solidFill>
                  <a:srgbClr val="000000"/>
                </a:solidFill>
                <a:latin typeface="Inter Bold" pitchFamily="34" charset="0"/>
                <a:ea typeface="Inter Bold" pitchFamily="34" charset="-122"/>
                <a:cs typeface="Inter Bold" pitchFamily="34" charset="-120"/>
              </a:rPr>
              <a:t>Customer Satisfaction Prediction: Technical Approach</a:t>
            </a:r>
            <a:endParaRPr lang="en-US" sz="3600" dirty="0"/>
          </a:p>
        </p:txBody>
      </p:sp>
      <p:sp>
        <p:nvSpPr>
          <p:cNvPr id="4" name="Shape 1"/>
          <p:cNvSpPr/>
          <p:nvPr/>
        </p:nvSpPr>
        <p:spPr>
          <a:xfrm>
            <a:off x="6342936" y="2009299"/>
            <a:ext cx="22860" cy="5646182"/>
          </a:xfrm>
          <a:prstGeom prst="roundRect">
            <a:avLst>
              <a:gd name="adj" fmla="val 340294"/>
            </a:avLst>
          </a:prstGeom>
          <a:solidFill>
            <a:srgbClr val="C0C1D7"/>
          </a:solidFill>
          <a:ln/>
        </p:spPr>
      </p:sp>
      <p:sp>
        <p:nvSpPr>
          <p:cNvPr id="5" name="Shape 2"/>
          <p:cNvSpPr/>
          <p:nvPr/>
        </p:nvSpPr>
        <p:spPr>
          <a:xfrm>
            <a:off x="6528435" y="2414588"/>
            <a:ext cx="555546" cy="22860"/>
          </a:xfrm>
          <a:prstGeom prst="roundRect">
            <a:avLst>
              <a:gd name="adj" fmla="val 340294"/>
            </a:avLst>
          </a:prstGeom>
          <a:solidFill>
            <a:srgbClr val="C0C1D7"/>
          </a:solidFill>
          <a:ln/>
        </p:spPr>
      </p:sp>
      <p:sp>
        <p:nvSpPr>
          <p:cNvPr id="6" name="Shape 3"/>
          <p:cNvSpPr/>
          <p:nvPr/>
        </p:nvSpPr>
        <p:spPr>
          <a:xfrm>
            <a:off x="6134576" y="2217658"/>
            <a:ext cx="416719" cy="416719"/>
          </a:xfrm>
          <a:prstGeom prst="roundRect">
            <a:avLst>
              <a:gd name="adj" fmla="val 18668"/>
            </a:avLst>
          </a:prstGeom>
          <a:solidFill>
            <a:srgbClr val="DADBF1"/>
          </a:solidFill>
          <a:ln w="7620">
            <a:solidFill>
              <a:srgbClr val="C0C1D7"/>
            </a:solidFill>
            <a:prstDash val="solid"/>
          </a:ln>
        </p:spPr>
      </p:sp>
      <p:pic>
        <p:nvPicPr>
          <p:cNvPr id="7" name="Image 1" descr="preencoded.png"/>
          <p:cNvPicPr>
            <a:picLocks noChangeAspect="1"/>
          </p:cNvPicPr>
          <p:nvPr/>
        </p:nvPicPr>
        <p:blipFill>
          <a:blip r:embed="rId4"/>
          <a:stretch>
            <a:fillRect/>
          </a:stretch>
        </p:blipFill>
        <p:spPr>
          <a:xfrm>
            <a:off x="6204049" y="2252424"/>
            <a:ext cx="277773" cy="347186"/>
          </a:xfrm>
          <a:prstGeom prst="rect">
            <a:avLst/>
          </a:prstGeom>
        </p:spPr>
      </p:pic>
      <p:sp>
        <p:nvSpPr>
          <p:cNvPr id="8" name="Text 4"/>
          <p:cNvSpPr/>
          <p:nvPr/>
        </p:nvSpPr>
        <p:spPr>
          <a:xfrm>
            <a:off x="7269004" y="2194441"/>
            <a:ext cx="2315170" cy="289441"/>
          </a:xfrm>
          <a:prstGeom prst="rect">
            <a:avLst/>
          </a:prstGeom>
          <a:noFill/>
          <a:ln/>
        </p:spPr>
        <p:txBody>
          <a:bodyPr wrap="none" lIns="0" tIns="0" rIns="0" bIns="0" rtlCol="0" anchor="t"/>
          <a:lstStyle/>
          <a:p>
            <a:pPr marL="0" indent="0" algn="l">
              <a:lnSpc>
                <a:spcPts val="2250"/>
              </a:lnSpc>
              <a:buNone/>
            </a:pPr>
            <a:r>
              <a:rPr lang="en-US" sz="1800" b="1" kern="0" spc="-55" dirty="0">
                <a:solidFill>
                  <a:srgbClr val="272525"/>
                </a:solidFill>
                <a:latin typeface="Inter Bold" pitchFamily="34" charset="0"/>
                <a:ea typeface="Inter Bold" pitchFamily="34" charset="-122"/>
                <a:cs typeface="Inter Bold" pitchFamily="34" charset="-120"/>
              </a:rPr>
              <a:t>Data Preprocessing</a:t>
            </a:r>
            <a:endParaRPr lang="en-US" sz="1800" dirty="0"/>
          </a:p>
        </p:txBody>
      </p:sp>
      <p:sp>
        <p:nvSpPr>
          <p:cNvPr id="9" name="Text 5"/>
          <p:cNvSpPr/>
          <p:nvPr/>
        </p:nvSpPr>
        <p:spPr>
          <a:xfrm>
            <a:off x="7269004" y="2594967"/>
            <a:ext cx="6713220" cy="889040"/>
          </a:xfrm>
          <a:prstGeom prst="rect">
            <a:avLst/>
          </a:prstGeom>
          <a:noFill/>
          <a:ln/>
        </p:spPr>
        <p:txBody>
          <a:bodyPr wrap="square" lIns="0" tIns="0" rIns="0" bIns="0" rtlCol="0" anchor="t"/>
          <a:lstStyle/>
          <a:p>
            <a:pPr marL="0" indent="0" algn="l">
              <a:lnSpc>
                <a:spcPts val="2300"/>
              </a:lnSpc>
              <a:buNone/>
            </a:pPr>
            <a:r>
              <a:rPr lang="en-US" sz="1500" kern="0" spc="-29" dirty="0">
                <a:solidFill>
                  <a:srgbClr val="272525"/>
                </a:solidFill>
                <a:latin typeface="Inter" pitchFamily="34" charset="0"/>
                <a:ea typeface="Inter" pitchFamily="34" charset="-122"/>
                <a:cs typeface="Inter" pitchFamily="34" charset="-120"/>
              </a:rPr>
              <a:t>Clean the dataset by handling missing values and duplicates. Encode categorical variables like gender and customer type. Normalize numerical features to ensure consistent scaling across all variables.</a:t>
            </a:r>
            <a:endParaRPr lang="en-US" sz="1500" dirty="0"/>
          </a:p>
        </p:txBody>
      </p:sp>
      <p:sp>
        <p:nvSpPr>
          <p:cNvPr id="10" name="Shape 6"/>
          <p:cNvSpPr/>
          <p:nvPr/>
        </p:nvSpPr>
        <p:spPr>
          <a:xfrm>
            <a:off x="6528435" y="4259580"/>
            <a:ext cx="555546" cy="22860"/>
          </a:xfrm>
          <a:prstGeom prst="roundRect">
            <a:avLst>
              <a:gd name="adj" fmla="val 340294"/>
            </a:avLst>
          </a:prstGeom>
          <a:solidFill>
            <a:srgbClr val="C0C1D7"/>
          </a:solidFill>
          <a:ln/>
        </p:spPr>
      </p:sp>
      <p:sp>
        <p:nvSpPr>
          <p:cNvPr id="11" name="Shape 7"/>
          <p:cNvSpPr/>
          <p:nvPr/>
        </p:nvSpPr>
        <p:spPr>
          <a:xfrm>
            <a:off x="6134576" y="4062651"/>
            <a:ext cx="416719" cy="416719"/>
          </a:xfrm>
          <a:prstGeom prst="roundRect">
            <a:avLst>
              <a:gd name="adj" fmla="val 18668"/>
            </a:avLst>
          </a:prstGeom>
          <a:solidFill>
            <a:srgbClr val="DADBF1"/>
          </a:solidFill>
          <a:ln w="7620">
            <a:solidFill>
              <a:srgbClr val="C0C1D7"/>
            </a:solidFill>
            <a:prstDash val="solid"/>
          </a:ln>
        </p:spPr>
      </p:sp>
      <p:pic>
        <p:nvPicPr>
          <p:cNvPr id="12" name="Image 2" descr="preencoded.png"/>
          <p:cNvPicPr>
            <a:picLocks noChangeAspect="1"/>
          </p:cNvPicPr>
          <p:nvPr/>
        </p:nvPicPr>
        <p:blipFill>
          <a:blip r:embed="rId5"/>
          <a:stretch>
            <a:fillRect/>
          </a:stretch>
        </p:blipFill>
        <p:spPr>
          <a:xfrm>
            <a:off x="6204049" y="4097417"/>
            <a:ext cx="277773" cy="347186"/>
          </a:xfrm>
          <a:prstGeom prst="rect">
            <a:avLst/>
          </a:prstGeom>
        </p:spPr>
      </p:pic>
      <p:sp>
        <p:nvSpPr>
          <p:cNvPr id="13" name="Text 8"/>
          <p:cNvSpPr/>
          <p:nvPr/>
        </p:nvSpPr>
        <p:spPr>
          <a:xfrm>
            <a:off x="7269004" y="4039433"/>
            <a:ext cx="2315170" cy="289441"/>
          </a:xfrm>
          <a:prstGeom prst="rect">
            <a:avLst/>
          </a:prstGeom>
          <a:noFill/>
          <a:ln/>
        </p:spPr>
        <p:txBody>
          <a:bodyPr wrap="none" lIns="0" tIns="0" rIns="0" bIns="0" rtlCol="0" anchor="t"/>
          <a:lstStyle/>
          <a:p>
            <a:pPr marL="0" indent="0" algn="l">
              <a:lnSpc>
                <a:spcPts val="2250"/>
              </a:lnSpc>
              <a:buNone/>
            </a:pPr>
            <a:r>
              <a:rPr lang="en-US" sz="1800" b="1" kern="0" spc="-55" dirty="0">
                <a:solidFill>
                  <a:srgbClr val="272525"/>
                </a:solidFill>
                <a:latin typeface="Inter Bold" pitchFamily="34" charset="0"/>
                <a:ea typeface="Inter Bold" pitchFamily="34" charset="-122"/>
                <a:cs typeface="Inter Bold" pitchFamily="34" charset="-120"/>
              </a:rPr>
              <a:t>Model Development</a:t>
            </a:r>
            <a:endParaRPr lang="en-US" sz="1800" dirty="0"/>
          </a:p>
        </p:txBody>
      </p:sp>
      <p:sp>
        <p:nvSpPr>
          <p:cNvPr id="14" name="Text 9"/>
          <p:cNvSpPr/>
          <p:nvPr/>
        </p:nvSpPr>
        <p:spPr>
          <a:xfrm>
            <a:off x="7269004" y="4439960"/>
            <a:ext cx="6713220" cy="1185386"/>
          </a:xfrm>
          <a:prstGeom prst="rect">
            <a:avLst/>
          </a:prstGeom>
          <a:noFill/>
          <a:ln/>
        </p:spPr>
        <p:txBody>
          <a:bodyPr wrap="square" lIns="0" tIns="0" rIns="0" bIns="0" rtlCol="0" anchor="t"/>
          <a:lstStyle/>
          <a:p>
            <a:pPr marL="0" indent="0" algn="l">
              <a:lnSpc>
                <a:spcPts val="2300"/>
              </a:lnSpc>
              <a:buNone/>
            </a:pPr>
            <a:r>
              <a:rPr lang="en-US" sz="1500" kern="0" spc="-29" dirty="0">
                <a:solidFill>
                  <a:srgbClr val="272525"/>
                </a:solidFill>
                <a:latin typeface="Inter" pitchFamily="34" charset="0"/>
                <a:ea typeface="Inter" pitchFamily="34" charset="-122"/>
                <a:cs typeface="Inter" pitchFamily="34" charset="-120"/>
              </a:rPr>
              <a:t>Perform exploratory analysis to understand feature relationships. Train classification models including Logistic Regression, Random Forest, and Gradient Boosting. Track experiments using MLflow to compare model performance.</a:t>
            </a:r>
            <a:endParaRPr lang="en-US" sz="1500" dirty="0"/>
          </a:p>
        </p:txBody>
      </p:sp>
      <p:sp>
        <p:nvSpPr>
          <p:cNvPr id="15" name="Shape 10"/>
          <p:cNvSpPr/>
          <p:nvPr/>
        </p:nvSpPr>
        <p:spPr>
          <a:xfrm>
            <a:off x="6528435" y="6400919"/>
            <a:ext cx="555546" cy="22860"/>
          </a:xfrm>
          <a:prstGeom prst="roundRect">
            <a:avLst>
              <a:gd name="adj" fmla="val 340294"/>
            </a:avLst>
          </a:prstGeom>
          <a:solidFill>
            <a:srgbClr val="C0C1D7"/>
          </a:solidFill>
          <a:ln/>
        </p:spPr>
      </p:sp>
      <p:sp>
        <p:nvSpPr>
          <p:cNvPr id="16" name="Shape 11"/>
          <p:cNvSpPr/>
          <p:nvPr/>
        </p:nvSpPr>
        <p:spPr>
          <a:xfrm>
            <a:off x="6134576" y="6203990"/>
            <a:ext cx="416719" cy="416719"/>
          </a:xfrm>
          <a:prstGeom prst="roundRect">
            <a:avLst>
              <a:gd name="adj" fmla="val 18668"/>
            </a:avLst>
          </a:prstGeom>
          <a:solidFill>
            <a:srgbClr val="DADBF1"/>
          </a:solidFill>
          <a:ln w="7620">
            <a:solidFill>
              <a:srgbClr val="C0C1D7"/>
            </a:solidFill>
            <a:prstDash val="solid"/>
          </a:ln>
        </p:spPr>
      </p:sp>
      <p:pic>
        <p:nvPicPr>
          <p:cNvPr id="17" name="Image 3" descr="preencoded.png"/>
          <p:cNvPicPr>
            <a:picLocks noChangeAspect="1"/>
          </p:cNvPicPr>
          <p:nvPr/>
        </p:nvPicPr>
        <p:blipFill>
          <a:blip r:embed="rId6"/>
          <a:stretch>
            <a:fillRect/>
          </a:stretch>
        </p:blipFill>
        <p:spPr>
          <a:xfrm>
            <a:off x="6204049" y="6238756"/>
            <a:ext cx="277773" cy="347186"/>
          </a:xfrm>
          <a:prstGeom prst="rect">
            <a:avLst/>
          </a:prstGeom>
        </p:spPr>
      </p:pic>
      <p:sp>
        <p:nvSpPr>
          <p:cNvPr id="18" name="Text 12"/>
          <p:cNvSpPr/>
          <p:nvPr/>
        </p:nvSpPr>
        <p:spPr>
          <a:xfrm>
            <a:off x="7269004" y="6180773"/>
            <a:ext cx="2693432" cy="289441"/>
          </a:xfrm>
          <a:prstGeom prst="rect">
            <a:avLst/>
          </a:prstGeom>
          <a:noFill/>
          <a:ln/>
        </p:spPr>
        <p:txBody>
          <a:bodyPr wrap="none" lIns="0" tIns="0" rIns="0" bIns="0" rtlCol="0" anchor="t"/>
          <a:lstStyle/>
          <a:p>
            <a:pPr marL="0" indent="0" algn="l">
              <a:lnSpc>
                <a:spcPts val="2250"/>
              </a:lnSpc>
              <a:buNone/>
            </a:pPr>
            <a:r>
              <a:rPr lang="en-US" sz="1800" b="1" kern="0" spc="-55" dirty="0">
                <a:solidFill>
                  <a:srgbClr val="272525"/>
                </a:solidFill>
                <a:latin typeface="Inter Bold" pitchFamily="34" charset="0"/>
                <a:ea typeface="Inter Bold" pitchFamily="34" charset="-122"/>
                <a:cs typeface="Inter Bold" pitchFamily="34" charset="-120"/>
              </a:rPr>
              <a:t>Application Development</a:t>
            </a:r>
            <a:endParaRPr lang="en-US" sz="1800" dirty="0"/>
          </a:p>
        </p:txBody>
      </p:sp>
      <p:sp>
        <p:nvSpPr>
          <p:cNvPr id="19" name="Text 13"/>
          <p:cNvSpPr/>
          <p:nvPr/>
        </p:nvSpPr>
        <p:spPr>
          <a:xfrm>
            <a:off x="7269004" y="6581299"/>
            <a:ext cx="6713220" cy="889040"/>
          </a:xfrm>
          <a:prstGeom prst="rect">
            <a:avLst/>
          </a:prstGeom>
          <a:noFill/>
          <a:ln/>
        </p:spPr>
        <p:txBody>
          <a:bodyPr wrap="square" lIns="0" tIns="0" rIns="0" bIns="0" rtlCol="0" anchor="t"/>
          <a:lstStyle/>
          <a:p>
            <a:pPr marL="0" indent="0" algn="l">
              <a:lnSpc>
                <a:spcPts val="2300"/>
              </a:lnSpc>
              <a:buNone/>
            </a:pPr>
            <a:r>
              <a:rPr lang="en-US" sz="1500" kern="0" spc="-29" dirty="0">
                <a:solidFill>
                  <a:srgbClr val="272525"/>
                </a:solidFill>
                <a:latin typeface="Inter" pitchFamily="34" charset="0"/>
                <a:ea typeface="Inter" pitchFamily="34" charset="-122"/>
                <a:cs typeface="Inter" pitchFamily="34" charset="-120"/>
              </a:rPr>
              <a:t>Build a Streamlit app that visualizes satisfaction trends and allows users to input passenger details to receive satisfaction predictions. Integrate with MLflow's model registry for seamless deployment.</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21149" y="488037"/>
            <a:ext cx="5627727" cy="554593"/>
          </a:xfrm>
          <a:prstGeom prst="rect">
            <a:avLst/>
          </a:prstGeom>
          <a:noFill/>
          <a:ln/>
        </p:spPr>
        <p:txBody>
          <a:bodyPr wrap="none" lIns="0" tIns="0" rIns="0" bIns="0" rtlCol="0" anchor="t"/>
          <a:lstStyle/>
          <a:p>
            <a:pPr marL="0" indent="0" algn="l">
              <a:lnSpc>
                <a:spcPts val="4350"/>
              </a:lnSpc>
              <a:buNone/>
            </a:pPr>
            <a:r>
              <a:rPr lang="en-US" sz="3450" b="1" kern="0" spc="-105" dirty="0">
                <a:solidFill>
                  <a:srgbClr val="000000"/>
                </a:solidFill>
                <a:latin typeface="Inter Bold" pitchFamily="34" charset="0"/>
                <a:ea typeface="Inter Bold" pitchFamily="34" charset="-122"/>
                <a:cs typeface="Inter Bold" pitchFamily="34" charset="-120"/>
              </a:rPr>
              <a:t>MLflow Integration Benefits</a:t>
            </a:r>
            <a:endParaRPr lang="en-US" sz="3450" dirty="0"/>
          </a:p>
        </p:txBody>
      </p:sp>
      <p:sp>
        <p:nvSpPr>
          <p:cNvPr id="3" name="Text 1"/>
          <p:cNvSpPr/>
          <p:nvPr/>
        </p:nvSpPr>
        <p:spPr>
          <a:xfrm>
            <a:off x="621149" y="1308735"/>
            <a:ext cx="2218373" cy="277178"/>
          </a:xfrm>
          <a:prstGeom prst="rect">
            <a:avLst/>
          </a:prstGeom>
          <a:noFill/>
          <a:ln/>
        </p:spPr>
        <p:txBody>
          <a:bodyPr wrap="none" lIns="0" tIns="0" rIns="0" bIns="0" rtlCol="0" anchor="t"/>
          <a:lstStyle/>
          <a:p>
            <a:pPr marL="0" indent="0" algn="l">
              <a:lnSpc>
                <a:spcPts val="2150"/>
              </a:lnSpc>
              <a:buNone/>
            </a:pPr>
            <a:r>
              <a:rPr lang="en-US" sz="1700" b="1" kern="0" spc="-52" dirty="0">
                <a:solidFill>
                  <a:srgbClr val="000000"/>
                </a:solidFill>
                <a:latin typeface="Inter Bold" pitchFamily="34" charset="0"/>
                <a:ea typeface="Inter Bold" pitchFamily="34" charset="-122"/>
                <a:cs typeface="Inter Bold" pitchFamily="34" charset="-120"/>
              </a:rPr>
              <a:t>Experiment Tracking</a:t>
            </a:r>
            <a:endParaRPr lang="en-US" sz="1700" dirty="0"/>
          </a:p>
        </p:txBody>
      </p:sp>
      <p:sp>
        <p:nvSpPr>
          <p:cNvPr id="4" name="Text 2"/>
          <p:cNvSpPr/>
          <p:nvPr/>
        </p:nvSpPr>
        <p:spPr>
          <a:xfrm>
            <a:off x="621149" y="1852017"/>
            <a:ext cx="13388102" cy="567928"/>
          </a:xfrm>
          <a:prstGeom prst="rect">
            <a:avLst/>
          </a:prstGeom>
          <a:noFill/>
          <a:ln/>
        </p:spPr>
        <p:txBody>
          <a:bodyPr wrap="square" lIns="0" tIns="0" rIns="0" bIns="0" rtlCol="0" anchor="t"/>
          <a:lstStyle/>
          <a:p>
            <a:pPr marL="0" indent="0" algn="l">
              <a:lnSpc>
                <a:spcPts val="2200"/>
              </a:lnSpc>
              <a:buNone/>
            </a:pPr>
            <a:r>
              <a:rPr lang="en-US" sz="1500" kern="0" spc="-28" dirty="0">
                <a:solidFill>
                  <a:srgbClr val="272525"/>
                </a:solidFill>
                <a:latin typeface="Inter" pitchFamily="34" charset="0"/>
                <a:ea typeface="Inter" pitchFamily="34" charset="-122"/>
                <a:cs typeface="Inter" pitchFamily="34" charset="-120"/>
              </a:rPr>
              <a:t>MLflow automatically logs parameters, metrics, and artifacts for each model run, creating a comprehensive record of all experiments. This enables easy comparison between different models and hyperparameter configurations.</a:t>
            </a:r>
            <a:endParaRPr lang="en-US" sz="1500" dirty="0"/>
          </a:p>
        </p:txBody>
      </p:sp>
      <p:pic>
        <p:nvPicPr>
          <p:cNvPr id="5" name="Image 0" descr="preencoded.png"/>
          <p:cNvPicPr>
            <a:picLocks noChangeAspect="1"/>
          </p:cNvPicPr>
          <p:nvPr/>
        </p:nvPicPr>
        <p:blipFill>
          <a:blip r:embed="rId3"/>
          <a:stretch>
            <a:fillRect/>
          </a:stretch>
        </p:blipFill>
        <p:spPr>
          <a:xfrm>
            <a:off x="621149" y="2819043"/>
            <a:ext cx="6753939" cy="2211824"/>
          </a:xfrm>
          <a:prstGeom prst="rect">
            <a:avLst/>
          </a:prstGeom>
        </p:spPr>
      </p:pic>
      <p:pic>
        <p:nvPicPr>
          <p:cNvPr id="6" name="Image 1" descr="preencoded.png"/>
          <p:cNvPicPr>
            <a:picLocks noChangeAspect="1"/>
          </p:cNvPicPr>
          <p:nvPr/>
        </p:nvPicPr>
        <p:blipFill>
          <a:blip r:embed="rId4"/>
          <a:stretch>
            <a:fillRect/>
          </a:stretch>
        </p:blipFill>
        <p:spPr>
          <a:xfrm>
            <a:off x="7815620" y="2819043"/>
            <a:ext cx="6201132" cy="2031921"/>
          </a:xfrm>
          <a:prstGeom prst="rect">
            <a:avLst/>
          </a:prstGeom>
        </p:spPr>
      </p:pic>
      <p:pic>
        <p:nvPicPr>
          <p:cNvPr id="7" name="Image 2" descr="preencoded.png"/>
          <p:cNvPicPr>
            <a:picLocks noChangeAspect="1"/>
          </p:cNvPicPr>
          <p:nvPr/>
        </p:nvPicPr>
        <p:blipFill>
          <a:blip r:embed="rId5"/>
          <a:stretch>
            <a:fillRect/>
          </a:stretch>
        </p:blipFill>
        <p:spPr>
          <a:xfrm>
            <a:off x="759320" y="5130879"/>
            <a:ext cx="6477595" cy="2493407"/>
          </a:xfrm>
          <a:prstGeom prst="rect">
            <a:avLst/>
          </a:prstGeom>
        </p:spPr>
      </p:pic>
      <p:pic>
        <p:nvPicPr>
          <p:cNvPr id="8" name="Image 3" descr="preencoded.png"/>
          <p:cNvPicPr>
            <a:picLocks noChangeAspect="1"/>
          </p:cNvPicPr>
          <p:nvPr/>
        </p:nvPicPr>
        <p:blipFill>
          <a:blip r:embed="rId6"/>
          <a:stretch>
            <a:fillRect/>
          </a:stretch>
        </p:blipFill>
        <p:spPr>
          <a:xfrm>
            <a:off x="7629013" y="5147192"/>
            <a:ext cx="6387739" cy="273658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524232" y="411956"/>
            <a:ext cx="3745111" cy="468154"/>
          </a:xfrm>
          <a:prstGeom prst="rect">
            <a:avLst/>
          </a:prstGeom>
          <a:noFill/>
          <a:ln/>
        </p:spPr>
        <p:txBody>
          <a:bodyPr wrap="none" lIns="0" tIns="0" rIns="0" bIns="0" rtlCol="0" anchor="t"/>
          <a:lstStyle/>
          <a:p>
            <a:pPr marL="0" indent="0" algn="l">
              <a:lnSpc>
                <a:spcPts val="3650"/>
              </a:lnSpc>
              <a:buNone/>
            </a:pPr>
            <a:r>
              <a:rPr lang="en-US" sz="2900" b="1" kern="0" spc="-88" dirty="0">
                <a:solidFill>
                  <a:srgbClr val="000000"/>
                </a:solidFill>
                <a:latin typeface="Inter Bold" pitchFamily="34" charset="0"/>
                <a:ea typeface="Inter Bold" pitchFamily="34" charset="-122"/>
                <a:cs typeface="Inter Bold" pitchFamily="34" charset="-120"/>
              </a:rPr>
              <a:t>Streamlit Application</a:t>
            </a:r>
            <a:endParaRPr lang="en-US" sz="2900" dirty="0"/>
          </a:p>
        </p:txBody>
      </p:sp>
      <p:sp>
        <p:nvSpPr>
          <p:cNvPr id="3" name="Text 1"/>
          <p:cNvSpPr/>
          <p:nvPr/>
        </p:nvSpPr>
        <p:spPr>
          <a:xfrm>
            <a:off x="524232" y="1179671"/>
            <a:ext cx="13581936" cy="479108"/>
          </a:xfrm>
          <a:prstGeom prst="rect">
            <a:avLst/>
          </a:prstGeom>
          <a:noFill/>
          <a:ln/>
        </p:spPr>
        <p:txBody>
          <a:bodyPr wrap="square" lIns="0" tIns="0" rIns="0" bIns="0" rtlCol="0" anchor="t"/>
          <a:lstStyle/>
          <a:p>
            <a:pPr marL="0" indent="0" algn="l">
              <a:lnSpc>
                <a:spcPts val="1850"/>
              </a:lnSpc>
              <a:buNone/>
            </a:pPr>
            <a:r>
              <a:rPr lang="en-US" sz="1500" kern="0" spc="-24" dirty="0">
                <a:solidFill>
                  <a:srgbClr val="272525"/>
                </a:solidFill>
                <a:latin typeface="Inter" pitchFamily="34" charset="0"/>
                <a:ea typeface="Inter" pitchFamily="34" charset="-122"/>
                <a:cs typeface="Inter" pitchFamily="34" charset="-120"/>
              </a:rPr>
              <a:t>Our Streamlit applications provide intuitive interfaces for both projects. Users can explore data visualizations, interact with prediction models, and gain insights through interactive features. The flight price prediction app allows filtering by route, airline, and time, while the customer satisfaction app enables input of passenger details and service ratings to predict satisfaction levels.</a:t>
            </a:r>
            <a:endParaRPr lang="en-US" sz="1500" dirty="0"/>
          </a:p>
        </p:txBody>
      </p:sp>
      <p:pic>
        <p:nvPicPr>
          <p:cNvPr id="4" name="Image 0" descr="preencoded.png"/>
          <p:cNvPicPr>
            <a:picLocks noChangeAspect="1"/>
          </p:cNvPicPr>
          <p:nvPr/>
        </p:nvPicPr>
        <p:blipFill>
          <a:blip r:embed="rId3"/>
          <a:stretch>
            <a:fillRect/>
          </a:stretch>
        </p:blipFill>
        <p:spPr>
          <a:xfrm>
            <a:off x="524233" y="1995726"/>
            <a:ext cx="6157922" cy="2961339"/>
          </a:xfrm>
          <a:prstGeom prst="rect">
            <a:avLst/>
          </a:prstGeom>
        </p:spPr>
      </p:pic>
      <p:pic>
        <p:nvPicPr>
          <p:cNvPr id="5" name="Image 1" descr="preencoded.png"/>
          <p:cNvPicPr>
            <a:picLocks noChangeAspect="1"/>
          </p:cNvPicPr>
          <p:nvPr/>
        </p:nvPicPr>
        <p:blipFill>
          <a:blip r:embed="rId4"/>
          <a:stretch>
            <a:fillRect/>
          </a:stretch>
        </p:blipFill>
        <p:spPr>
          <a:xfrm>
            <a:off x="7645003" y="1995726"/>
            <a:ext cx="6468666" cy="2993827"/>
          </a:xfrm>
          <a:prstGeom prst="rect">
            <a:avLst/>
          </a:prstGeom>
        </p:spPr>
      </p:pic>
      <p:pic>
        <p:nvPicPr>
          <p:cNvPr id="6" name="Image 2" descr="preencoded.png"/>
          <p:cNvPicPr>
            <a:picLocks noChangeAspect="1"/>
          </p:cNvPicPr>
          <p:nvPr/>
        </p:nvPicPr>
        <p:blipFill>
          <a:blip r:embed="rId5"/>
          <a:stretch>
            <a:fillRect/>
          </a:stretch>
        </p:blipFill>
        <p:spPr>
          <a:xfrm>
            <a:off x="443845" y="5110491"/>
            <a:ext cx="6238310" cy="2897547"/>
          </a:xfrm>
          <a:prstGeom prst="rect">
            <a:avLst/>
          </a:prstGeom>
        </p:spPr>
      </p:pic>
      <p:pic>
        <p:nvPicPr>
          <p:cNvPr id="7" name="Image 3" descr="preencoded.png"/>
          <p:cNvPicPr>
            <a:picLocks noChangeAspect="1"/>
          </p:cNvPicPr>
          <p:nvPr/>
        </p:nvPicPr>
        <p:blipFill>
          <a:blip r:embed="rId6"/>
          <a:stretch>
            <a:fillRect/>
          </a:stretch>
        </p:blipFill>
        <p:spPr>
          <a:xfrm>
            <a:off x="7645002" y="5159961"/>
            <a:ext cx="6468667" cy="284807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148"/>
          </a:xfrm>
          <a:prstGeom prst="rect">
            <a:avLst/>
          </a:prstGeom>
        </p:spPr>
      </p:pic>
      <p:sp>
        <p:nvSpPr>
          <p:cNvPr id="3" name="Text 0"/>
          <p:cNvSpPr/>
          <p:nvPr/>
        </p:nvSpPr>
        <p:spPr>
          <a:xfrm>
            <a:off x="679252" y="533638"/>
            <a:ext cx="4852035" cy="606385"/>
          </a:xfrm>
          <a:prstGeom prst="rect">
            <a:avLst/>
          </a:prstGeom>
          <a:noFill/>
          <a:ln/>
        </p:spPr>
        <p:txBody>
          <a:bodyPr wrap="none" lIns="0" tIns="0" rIns="0" bIns="0" rtlCol="0" anchor="t"/>
          <a:lstStyle/>
          <a:p>
            <a:pPr marL="0" indent="0" algn="l">
              <a:lnSpc>
                <a:spcPts val="4750"/>
              </a:lnSpc>
              <a:buNone/>
            </a:pPr>
            <a:r>
              <a:rPr lang="en-US" sz="3800" b="1" kern="0" spc="-115" dirty="0">
                <a:solidFill>
                  <a:srgbClr val="000000"/>
                </a:solidFill>
                <a:latin typeface="Inter Bold" pitchFamily="34" charset="0"/>
                <a:ea typeface="Inter Bold" pitchFamily="34" charset="-122"/>
                <a:cs typeface="Inter Bold" pitchFamily="34" charset="-120"/>
              </a:rPr>
              <a:t>Project Deliverables</a:t>
            </a:r>
            <a:endParaRPr lang="en-US" sz="3800" dirty="0"/>
          </a:p>
        </p:txBody>
      </p:sp>
      <p:sp>
        <p:nvSpPr>
          <p:cNvPr id="4" name="Shape 1"/>
          <p:cNvSpPr/>
          <p:nvPr/>
        </p:nvSpPr>
        <p:spPr>
          <a:xfrm>
            <a:off x="679252" y="1431131"/>
            <a:ext cx="7785497" cy="1133594"/>
          </a:xfrm>
          <a:prstGeom prst="roundRect">
            <a:avLst>
              <a:gd name="adj" fmla="val 7191"/>
            </a:avLst>
          </a:prstGeom>
          <a:solidFill>
            <a:srgbClr val="DADBF1"/>
          </a:solidFill>
          <a:ln w="7620">
            <a:solidFill>
              <a:srgbClr val="C0C1D7"/>
            </a:solidFill>
            <a:prstDash val="solid"/>
          </a:ln>
        </p:spPr>
      </p:sp>
      <p:sp>
        <p:nvSpPr>
          <p:cNvPr id="5" name="Text 2"/>
          <p:cNvSpPr/>
          <p:nvPr/>
        </p:nvSpPr>
        <p:spPr>
          <a:xfrm>
            <a:off x="880943" y="1632823"/>
            <a:ext cx="2426018" cy="303252"/>
          </a:xfrm>
          <a:prstGeom prst="rect">
            <a:avLst/>
          </a:prstGeom>
          <a:noFill/>
          <a:ln/>
        </p:spPr>
        <p:txBody>
          <a:bodyPr wrap="none" lIns="0" tIns="0" rIns="0" bIns="0" rtlCol="0" anchor="t"/>
          <a:lstStyle/>
          <a:p>
            <a:pPr marL="0" indent="0" algn="l">
              <a:lnSpc>
                <a:spcPts val="2350"/>
              </a:lnSpc>
              <a:buNone/>
            </a:pPr>
            <a:r>
              <a:rPr lang="en-US" sz="1900" b="1" kern="0" spc="-57" dirty="0">
                <a:solidFill>
                  <a:srgbClr val="272525"/>
                </a:solidFill>
                <a:latin typeface="Inter Bold" pitchFamily="34" charset="0"/>
                <a:ea typeface="Inter Bold" pitchFamily="34" charset="-122"/>
                <a:cs typeface="Inter Bold" pitchFamily="34" charset="-120"/>
              </a:rPr>
              <a:t>Clean Datasets</a:t>
            </a:r>
            <a:endParaRPr lang="en-US" sz="1900" dirty="0"/>
          </a:p>
        </p:txBody>
      </p:sp>
      <p:sp>
        <p:nvSpPr>
          <p:cNvPr id="6" name="Text 3"/>
          <p:cNvSpPr/>
          <p:nvPr/>
        </p:nvSpPr>
        <p:spPr>
          <a:xfrm>
            <a:off x="880943" y="2052518"/>
            <a:ext cx="7382113" cy="310515"/>
          </a:xfrm>
          <a:prstGeom prst="rect">
            <a:avLst/>
          </a:prstGeom>
          <a:noFill/>
          <a:ln/>
        </p:spPr>
        <p:txBody>
          <a:bodyPr wrap="none" lIns="0" tIns="0" rIns="0" bIns="0" rtlCol="0" anchor="t"/>
          <a:lstStyle/>
          <a:p>
            <a:pPr marL="0" indent="0" algn="l">
              <a:lnSpc>
                <a:spcPts val="2400"/>
              </a:lnSpc>
              <a:buNone/>
            </a:pPr>
            <a:r>
              <a:rPr lang="en-US" sz="1500" kern="0" spc="-31" dirty="0">
                <a:solidFill>
                  <a:srgbClr val="272525"/>
                </a:solidFill>
                <a:latin typeface="Inter" pitchFamily="34" charset="0"/>
                <a:ea typeface="Inter" pitchFamily="34" charset="-122"/>
                <a:cs typeface="Inter" pitchFamily="34" charset="-120"/>
              </a:rPr>
              <a:t>Processed CSV files ready for analysis and modeling</a:t>
            </a:r>
            <a:endParaRPr lang="en-US" sz="1500" dirty="0"/>
          </a:p>
        </p:txBody>
      </p:sp>
      <p:sp>
        <p:nvSpPr>
          <p:cNvPr id="7" name="Shape 4"/>
          <p:cNvSpPr/>
          <p:nvPr/>
        </p:nvSpPr>
        <p:spPr>
          <a:xfrm>
            <a:off x="679252" y="2758797"/>
            <a:ext cx="7785497" cy="1133594"/>
          </a:xfrm>
          <a:prstGeom prst="roundRect">
            <a:avLst>
              <a:gd name="adj" fmla="val 7191"/>
            </a:avLst>
          </a:prstGeom>
          <a:solidFill>
            <a:srgbClr val="DADBF1"/>
          </a:solidFill>
          <a:ln w="7620">
            <a:solidFill>
              <a:srgbClr val="C0C1D7"/>
            </a:solidFill>
            <a:prstDash val="solid"/>
          </a:ln>
        </p:spPr>
      </p:sp>
      <p:sp>
        <p:nvSpPr>
          <p:cNvPr id="8" name="Text 5"/>
          <p:cNvSpPr/>
          <p:nvPr/>
        </p:nvSpPr>
        <p:spPr>
          <a:xfrm>
            <a:off x="880943" y="2960489"/>
            <a:ext cx="2426018" cy="303252"/>
          </a:xfrm>
          <a:prstGeom prst="rect">
            <a:avLst/>
          </a:prstGeom>
          <a:noFill/>
          <a:ln/>
        </p:spPr>
        <p:txBody>
          <a:bodyPr wrap="none" lIns="0" tIns="0" rIns="0" bIns="0" rtlCol="0" anchor="t"/>
          <a:lstStyle/>
          <a:p>
            <a:pPr marL="0" indent="0" algn="l">
              <a:lnSpc>
                <a:spcPts val="2350"/>
              </a:lnSpc>
              <a:buNone/>
            </a:pPr>
            <a:r>
              <a:rPr lang="en-US" sz="1900" b="1" kern="0" spc="-57" dirty="0">
                <a:solidFill>
                  <a:srgbClr val="272525"/>
                </a:solidFill>
                <a:latin typeface="Inter Bold" pitchFamily="34" charset="0"/>
                <a:ea typeface="Inter Bold" pitchFamily="34" charset="-122"/>
                <a:cs typeface="Inter Bold" pitchFamily="34" charset="-120"/>
              </a:rPr>
              <a:t>ML Models</a:t>
            </a:r>
            <a:endParaRPr lang="en-US" sz="1900" dirty="0"/>
          </a:p>
        </p:txBody>
      </p:sp>
      <p:sp>
        <p:nvSpPr>
          <p:cNvPr id="9" name="Text 6"/>
          <p:cNvSpPr/>
          <p:nvPr/>
        </p:nvSpPr>
        <p:spPr>
          <a:xfrm>
            <a:off x="880943" y="3380184"/>
            <a:ext cx="7382113" cy="310515"/>
          </a:xfrm>
          <a:prstGeom prst="rect">
            <a:avLst/>
          </a:prstGeom>
          <a:noFill/>
          <a:ln/>
        </p:spPr>
        <p:txBody>
          <a:bodyPr wrap="none" lIns="0" tIns="0" rIns="0" bIns="0" rtlCol="0" anchor="t"/>
          <a:lstStyle/>
          <a:p>
            <a:pPr marL="0" indent="0" algn="l">
              <a:lnSpc>
                <a:spcPts val="2400"/>
              </a:lnSpc>
              <a:buNone/>
            </a:pPr>
            <a:r>
              <a:rPr lang="en-US" sz="1500" kern="0" spc="-31" dirty="0">
                <a:solidFill>
                  <a:srgbClr val="272525"/>
                </a:solidFill>
                <a:latin typeface="Inter" pitchFamily="34" charset="0"/>
                <a:ea typeface="Inter" pitchFamily="34" charset="-122"/>
                <a:cs typeface="Inter" pitchFamily="34" charset="-120"/>
              </a:rPr>
              <a:t>Trained regression and classification models tracked in MLflow</a:t>
            </a:r>
            <a:endParaRPr lang="en-US" sz="1500" dirty="0"/>
          </a:p>
        </p:txBody>
      </p:sp>
      <p:sp>
        <p:nvSpPr>
          <p:cNvPr id="10" name="Shape 7"/>
          <p:cNvSpPr/>
          <p:nvPr/>
        </p:nvSpPr>
        <p:spPr>
          <a:xfrm>
            <a:off x="679252" y="4086463"/>
            <a:ext cx="7785497" cy="1133594"/>
          </a:xfrm>
          <a:prstGeom prst="roundRect">
            <a:avLst>
              <a:gd name="adj" fmla="val 7191"/>
            </a:avLst>
          </a:prstGeom>
          <a:solidFill>
            <a:srgbClr val="DADBF1"/>
          </a:solidFill>
          <a:ln w="7620">
            <a:solidFill>
              <a:srgbClr val="C0C1D7"/>
            </a:solidFill>
            <a:prstDash val="solid"/>
          </a:ln>
        </p:spPr>
      </p:sp>
      <p:sp>
        <p:nvSpPr>
          <p:cNvPr id="11" name="Text 8"/>
          <p:cNvSpPr/>
          <p:nvPr/>
        </p:nvSpPr>
        <p:spPr>
          <a:xfrm>
            <a:off x="880943" y="4288155"/>
            <a:ext cx="2426018" cy="303252"/>
          </a:xfrm>
          <a:prstGeom prst="rect">
            <a:avLst/>
          </a:prstGeom>
          <a:noFill/>
          <a:ln/>
        </p:spPr>
        <p:txBody>
          <a:bodyPr wrap="none" lIns="0" tIns="0" rIns="0" bIns="0" rtlCol="0" anchor="t"/>
          <a:lstStyle/>
          <a:p>
            <a:pPr marL="0" indent="0" algn="l">
              <a:lnSpc>
                <a:spcPts val="2350"/>
              </a:lnSpc>
              <a:buNone/>
            </a:pPr>
            <a:r>
              <a:rPr lang="en-US" sz="1900" b="1" kern="0" spc="-57" dirty="0">
                <a:solidFill>
                  <a:srgbClr val="272525"/>
                </a:solidFill>
                <a:latin typeface="Inter Bold" pitchFamily="34" charset="0"/>
                <a:ea typeface="Inter Bold" pitchFamily="34" charset="-122"/>
                <a:cs typeface="Inter Bold" pitchFamily="34" charset="-120"/>
              </a:rPr>
              <a:t>Applications</a:t>
            </a:r>
            <a:endParaRPr lang="en-US" sz="1900" dirty="0"/>
          </a:p>
        </p:txBody>
      </p:sp>
      <p:sp>
        <p:nvSpPr>
          <p:cNvPr id="12" name="Text 9"/>
          <p:cNvSpPr/>
          <p:nvPr/>
        </p:nvSpPr>
        <p:spPr>
          <a:xfrm>
            <a:off x="880943" y="4707850"/>
            <a:ext cx="7382113" cy="310515"/>
          </a:xfrm>
          <a:prstGeom prst="rect">
            <a:avLst/>
          </a:prstGeom>
          <a:noFill/>
          <a:ln/>
        </p:spPr>
        <p:txBody>
          <a:bodyPr wrap="none" lIns="0" tIns="0" rIns="0" bIns="0" rtlCol="0" anchor="t"/>
          <a:lstStyle/>
          <a:p>
            <a:pPr marL="0" indent="0" algn="l">
              <a:lnSpc>
                <a:spcPts val="2400"/>
              </a:lnSpc>
              <a:buNone/>
            </a:pPr>
            <a:r>
              <a:rPr lang="en-US" sz="1500" kern="0" spc="-31" dirty="0">
                <a:solidFill>
                  <a:srgbClr val="272525"/>
                </a:solidFill>
                <a:latin typeface="Inter" pitchFamily="34" charset="0"/>
                <a:ea typeface="Inter" pitchFamily="34" charset="-122"/>
                <a:cs typeface="Inter" pitchFamily="34" charset="-120"/>
              </a:rPr>
              <a:t>Interactive Streamlit apps for prediction and visualization</a:t>
            </a:r>
            <a:endParaRPr lang="en-US" sz="1500" dirty="0"/>
          </a:p>
        </p:txBody>
      </p:sp>
      <p:sp>
        <p:nvSpPr>
          <p:cNvPr id="13" name="Shape 10"/>
          <p:cNvSpPr/>
          <p:nvPr/>
        </p:nvSpPr>
        <p:spPr>
          <a:xfrm>
            <a:off x="679252" y="5414129"/>
            <a:ext cx="7785497" cy="1133594"/>
          </a:xfrm>
          <a:prstGeom prst="roundRect">
            <a:avLst>
              <a:gd name="adj" fmla="val 7191"/>
            </a:avLst>
          </a:prstGeom>
          <a:solidFill>
            <a:srgbClr val="DADBF1"/>
          </a:solidFill>
          <a:ln w="7620">
            <a:solidFill>
              <a:srgbClr val="C0C1D7"/>
            </a:solidFill>
            <a:prstDash val="solid"/>
          </a:ln>
        </p:spPr>
      </p:sp>
      <p:sp>
        <p:nvSpPr>
          <p:cNvPr id="14" name="Text 11"/>
          <p:cNvSpPr/>
          <p:nvPr/>
        </p:nvSpPr>
        <p:spPr>
          <a:xfrm>
            <a:off x="880943" y="5615821"/>
            <a:ext cx="2426018" cy="303252"/>
          </a:xfrm>
          <a:prstGeom prst="rect">
            <a:avLst/>
          </a:prstGeom>
          <a:noFill/>
          <a:ln/>
        </p:spPr>
        <p:txBody>
          <a:bodyPr wrap="none" lIns="0" tIns="0" rIns="0" bIns="0" rtlCol="0" anchor="t"/>
          <a:lstStyle/>
          <a:p>
            <a:pPr marL="0" indent="0" algn="l">
              <a:lnSpc>
                <a:spcPts val="2350"/>
              </a:lnSpc>
              <a:buNone/>
            </a:pPr>
            <a:r>
              <a:rPr lang="en-US" sz="1900" b="1" kern="0" spc="-57" dirty="0">
                <a:solidFill>
                  <a:srgbClr val="272525"/>
                </a:solidFill>
                <a:latin typeface="Inter Bold" pitchFamily="34" charset="0"/>
                <a:ea typeface="Inter Bold" pitchFamily="34" charset="-122"/>
                <a:cs typeface="Inter Bold" pitchFamily="34" charset="-120"/>
              </a:rPr>
              <a:t>Python Scripts</a:t>
            </a:r>
            <a:endParaRPr lang="en-US" sz="1900" dirty="0"/>
          </a:p>
        </p:txBody>
      </p:sp>
      <p:sp>
        <p:nvSpPr>
          <p:cNvPr id="15" name="Text 12"/>
          <p:cNvSpPr/>
          <p:nvPr/>
        </p:nvSpPr>
        <p:spPr>
          <a:xfrm>
            <a:off x="880943" y="6035516"/>
            <a:ext cx="7382113" cy="310515"/>
          </a:xfrm>
          <a:prstGeom prst="rect">
            <a:avLst/>
          </a:prstGeom>
          <a:noFill/>
          <a:ln/>
        </p:spPr>
        <p:txBody>
          <a:bodyPr wrap="none" lIns="0" tIns="0" rIns="0" bIns="0" rtlCol="0" anchor="t"/>
          <a:lstStyle/>
          <a:p>
            <a:pPr marL="0" indent="0" algn="l">
              <a:lnSpc>
                <a:spcPts val="2400"/>
              </a:lnSpc>
              <a:buNone/>
            </a:pPr>
            <a:r>
              <a:rPr lang="en-US" sz="1500" kern="0" spc="-31" dirty="0">
                <a:solidFill>
                  <a:srgbClr val="272525"/>
                </a:solidFill>
                <a:latin typeface="Inter" pitchFamily="34" charset="0"/>
                <a:ea typeface="Inter" pitchFamily="34" charset="-122"/>
                <a:cs typeface="Inter" pitchFamily="34" charset="-120"/>
              </a:rPr>
              <a:t>Code for data processing, modeling, and application development</a:t>
            </a:r>
            <a:endParaRPr lang="en-US" sz="1500" dirty="0"/>
          </a:p>
        </p:txBody>
      </p:sp>
      <p:sp>
        <p:nvSpPr>
          <p:cNvPr id="16" name="Text 13"/>
          <p:cNvSpPr/>
          <p:nvPr/>
        </p:nvSpPr>
        <p:spPr>
          <a:xfrm>
            <a:off x="679252" y="6765965"/>
            <a:ext cx="7785497" cy="931545"/>
          </a:xfrm>
          <a:prstGeom prst="rect">
            <a:avLst/>
          </a:prstGeom>
          <a:noFill/>
          <a:ln/>
        </p:spPr>
        <p:txBody>
          <a:bodyPr wrap="square" lIns="0" tIns="0" rIns="0" bIns="0" rtlCol="0" anchor="t"/>
          <a:lstStyle/>
          <a:p>
            <a:pPr marL="0" indent="0" algn="l">
              <a:lnSpc>
                <a:spcPts val="2400"/>
              </a:lnSpc>
              <a:buNone/>
            </a:pPr>
            <a:r>
              <a:rPr lang="en-US" sz="1500" kern="0" spc="-31" dirty="0">
                <a:solidFill>
                  <a:srgbClr val="272525"/>
                </a:solidFill>
                <a:latin typeface="Inter" pitchFamily="34" charset="0"/>
                <a:ea typeface="Inter" pitchFamily="34" charset="-122"/>
                <a:cs typeface="Inter" pitchFamily="34" charset="-120"/>
              </a:rPr>
              <a:t>All deliverables are thoroughly documented with clear instructions for setup and usage. The code follows best practices for readability and maintainability, making it easy for future developers to understand and extend the functionality.</a:t>
            </a:r>
            <a:endParaRPr lang="en-US"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84384" y="616268"/>
            <a:ext cx="7780377" cy="700326"/>
          </a:xfrm>
          <a:prstGeom prst="rect">
            <a:avLst/>
          </a:prstGeom>
          <a:noFill/>
          <a:ln/>
        </p:spPr>
        <p:txBody>
          <a:bodyPr wrap="none" lIns="0" tIns="0" rIns="0" bIns="0" rtlCol="0" anchor="t"/>
          <a:lstStyle/>
          <a:p>
            <a:pPr marL="0" indent="0" algn="l">
              <a:lnSpc>
                <a:spcPts val="5500"/>
              </a:lnSpc>
              <a:buNone/>
            </a:pPr>
            <a:r>
              <a:rPr lang="en-US" sz="4400" b="1" kern="0" spc="-132" dirty="0">
                <a:solidFill>
                  <a:srgbClr val="000000"/>
                </a:solidFill>
                <a:latin typeface="Inter Bold" pitchFamily="34" charset="0"/>
                <a:ea typeface="Inter Bold" pitchFamily="34" charset="-122"/>
                <a:cs typeface="Inter Bold" pitchFamily="34" charset="-120"/>
              </a:rPr>
              <a:t>Business Impact &amp; Conclusion</a:t>
            </a:r>
            <a:endParaRPr lang="en-US" sz="4400" dirty="0"/>
          </a:p>
        </p:txBody>
      </p:sp>
      <p:sp>
        <p:nvSpPr>
          <p:cNvPr id="3" name="Shape 1"/>
          <p:cNvSpPr/>
          <p:nvPr/>
        </p:nvSpPr>
        <p:spPr>
          <a:xfrm>
            <a:off x="784384" y="1764744"/>
            <a:ext cx="6418778" cy="1664970"/>
          </a:xfrm>
          <a:prstGeom prst="roundRect">
            <a:avLst>
              <a:gd name="adj" fmla="val 5654"/>
            </a:avLst>
          </a:prstGeom>
          <a:solidFill>
            <a:srgbClr val="DADBF1"/>
          </a:solidFill>
          <a:ln w="7620">
            <a:solidFill>
              <a:srgbClr val="C0C1D7"/>
            </a:solidFill>
            <a:prstDash val="solid"/>
          </a:ln>
        </p:spPr>
      </p:sp>
      <p:sp>
        <p:nvSpPr>
          <p:cNvPr id="4" name="Text 2"/>
          <p:cNvSpPr/>
          <p:nvPr/>
        </p:nvSpPr>
        <p:spPr>
          <a:xfrm>
            <a:off x="1016079" y="1996440"/>
            <a:ext cx="2835354" cy="350163"/>
          </a:xfrm>
          <a:prstGeom prst="rect">
            <a:avLst/>
          </a:prstGeom>
          <a:noFill/>
          <a:ln/>
        </p:spPr>
        <p:txBody>
          <a:bodyPr wrap="none" lIns="0" tIns="0" rIns="0" bIns="0" rtlCol="0" anchor="t"/>
          <a:lstStyle/>
          <a:p>
            <a:pPr marL="0" indent="0" algn="l">
              <a:lnSpc>
                <a:spcPts val="2750"/>
              </a:lnSpc>
              <a:buNone/>
            </a:pPr>
            <a:r>
              <a:rPr lang="en-US" sz="2200" b="1" kern="0" spc="-66" dirty="0">
                <a:solidFill>
                  <a:srgbClr val="272525"/>
                </a:solidFill>
                <a:latin typeface="Inter Bold" pitchFamily="34" charset="0"/>
                <a:ea typeface="Inter Bold" pitchFamily="34" charset="-122"/>
                <a:cs typeface="Inter Bold" pitchFamily="34" charset="-120"/>
              </a:rPr>
              <a:t>Revenue Optimization</a:t>
            </a:r>
            <a:endParaRPr lang="en-US" sz="2200" dirty="0"/>
          </a:p>
        </p:txBody>
      </p:sp>
      <p:sp>
        <p:nvSpPr>
          <p:cNvPr id="5" name="Text 3"/>
          <p:cNvSpPr/>
          <p:nvPr/>
        </p:nvSpPr>
        <p:spPr>
          <a:xfrm>
            <a:off x="1016079" y="2481024"/>
            <a:ext cx="5955387" cy="716994"/>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Better pricing strategies and improved customer retention lead to increased revenue</a:t>
            </a:r>
            <a:endParaRPr lang="en-US" sz="1750" dirty="0"/>
          </a:p>
        </p:txBody>
      </p:sp>
      <p:sp>
        <p:nvSpPr>
          <p:cNvPr id="6" name="Shape 4"/>
          <p:cNvSpPr/>
          <p:nvPr/>
        </p:nvSpPr>
        <p:spPr>
          <a:xfrm>
            <a:off x="7427238" y="1764744"/>
            <a:ext cx="6418778" cy="1664970"/>
          </a:xfrm>
          <a:prstGeom prst="roundRect">
            <a:avLst>
              <a:gd name="adj" fmla="val 5654"/>
            </a:avLst>
          </a:prstGeom>
          <a:solidFill>
            <a:srgbClr val="DADBF1"/>
          </a:solidFill>
          <a:ln w="7620">
            <a:solidFill>
              <a:srgbClr val="C0C1D7"/>
            </a:solidFill>
            <a:prstDash val="solid"/>
          </a:ln>
        </p:spPr>
      </p:sp>
      <p:sp>
        <p:nvSpPr>
          <p:cNvPr id="7" name="Text 5"/>
          <p:cNvSpPr/>
          <p:nvPr/>
        </p:nvSpPr>
        <p:spPr>
          <a:xfrm>
            <a:off x="7658933" y="1996440"/>
            <a:ext cx="2801541" cy="350163"/>
          </a:xfrm>
          <a:prstGeom prst="rect">
            <a:avLst/>
          </a:prstGeom>
          <a:noFill/>
          <a:ln/>
        </p:spPr>
        <p:txBody>
          <a:bodyPr wrap="none" lIns="0" tIns="0" rIns="0" bIns="0" rtlCol="0" anchor="t"/>
          <a:lstStyle/>
          <a:p>
            <a:pPr marL="0" indent="0" algn="l">
              <a:lnSpc>
                <a:spcPts val="2750"/>
              </a:lnSpc>
              <a:buNone/>
            </a:pPr>
            <a:r>
              <a:rPr lang="en-US" sz="2200" b="1" kern="0" spc="-66" dirty="0">
                <a:solidFill>
                  <a:srgbClr val="272525"/>
                </a:solidFill>
                <a:latin typeface="Inter Bold" pitchFamily="34" charset="0"/>
                <a:ea typeface="Inter Bold" pitchFamily="34" charset="-122"/>
                <a:cs typeface="Inter Bold" pitchFamily="34" charset="-120"/>
              </a:rPr>
              <a:t>Data-Driven Insights</a:t>
            </a:r>
            <a:endParaRPr lang="en-US" sz="2200" dirty="0"/>
          </a:p>
        </p:txBody>
      </p:sp>
      <p:sp>
        <p:nvSpPr>
          <p:cNvPr id="8" name="Text 6"/>
          <p:cNvSpPr/>
          <p:nvPr/>
        </p:nvSpPr>
        <p:spPr>
          <a:xfrm>
            <a:off x="7658933" y="2481024"/>
            <a:ext cx="5955387" cy="716994"/>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Actionable intelligence from predictive models informs business decisions</a:t>
            </a:r>
            <a:endParaRPr lang="en-US" sz="1750" dirty="0"/>
          </a:p>
        </p:txBody>
      </p:sp>
      <p:sp>
        <p:nvSpPr>
          <p:cNvPr id="9" name="Shape 7"/>
          <p:cNvSpPr/>
          <p:nvPr/>
        </p:nvSpPr>
        <p:spPr>
          <a:xfrm>
            <a:off x="784384" y="3653790"/>
            <a:ext cx="6418778" cy="1664970"/>
          </a:xfrm>
          <a:prstGeom prst="roundRect">
            <a:avLst>
              <a:gd name="adj" fmla="val 5654"/>
            </a:avLst>
          </a:prstGeom>
          <a:solidFill>
            <a:srgbClr val="DADBF1"/>
          </a:solidFill>
          <a:ln w="7620">
            <a:solidFill>
              <a:srgbClr val="C0C1D7"/>
            </a:solidFill>
            <a:prstDash val="solid"/>
          </a:ln>
        </p:spPr>
      </p:sp>
      <p:sp>
        <p:nvSpPr>
          <p:cNvPr id="10" name="Text 8"/>
          <p:cNvSpPr/>
          <p:nvPr/>
        </p:nvSpPr>
        <p:spPr>
          <a:xfrm>
            <a:off x="1016079" y="3885486"/>
            <a:ext cx="4147185" cy="350163"/>
          </a:xfrm>
          <a:prstGeom prst="rect">
            <a:avLst/>
          </a:prstGeom>
          <a:noFill/>
          <a:ln/>
        </p:spPr>
        <p:txBody>
          <a:bodyPr wrap="none" lIns="0" tIns="0" rIns="0" bIns="0" rtlCol="0" anchor="t"/>
          <a:lstStyle/>
          <a:p>
            <a:pPr marL="0" indent="0" algn="l">
              <a:lnSpc>
                <a:spcPts val="2750"/>
              </a:lnSpc>
              <a:buNone/>
            </a:pPr>
            <a:r>
              <a:rPr lang="en-US" sz="2200" b="1" kern="0" spc="-66" dirty="0">
                <a:solidFill>
                  <a:srgbClr val="272525"/>
                </a:solidFill>
                <a:latin typeface="Inter Bold" pitchFamily="34" charset="0"/>
                <a:ea typeface="Inter Bold" pitchFamily="34" charset="-122"/>
                <a:cs typeface="Inter Bold" pitchFamily="34" charset="-120"/>
              </a:rPr>
              <a:t>Enhanced Customer Experience</a:t>
            </a:r>
            <a:endParaRPr lang="en-US" sz="2200" dirty="0"/>
          </a:p>
        </p:txBody>
      </p:sp>
      <p:sp>
        <p:nvSpPr>
          <p:cNvPr id="11" name="Text 9"/>
          <p:cNvSpPr/>
          <p:nvPr/>
        </p:nvSpPr>
        <p:spPr>
          <a:xfrm>
            <a:off x="1016079" y="4370070"/>
            <a:ext cx="5955387" cy="716994"/>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Targeted improvements based on satisfaction predictions increase loyalty</a:t>
            </a:r>
            <a:endParaRPr lang="en-US" sz="1750" dirty="0"/>
          </a:p>
        </p:txBody>
      </p:sp>
      <p:sp>
        <p:nvSpPr>
          <p:cNvPr id="12" name="Shape 10"/>
          <p:cNvSpPr/>
          <p:nvPr/>
        </p:nvSpPr>
        <p:spPr>
          <a:xfrm>
            <a:off x="7427238" y="3653790"/>
            <a:ext cx="6418778" cy="1664970"/>
          </a:xfrm>
          <a:prstGeom prst="roundRect">
            <a:avLst>
              <a:gd name="adj" fmla="val 5654"/>
            </a:avLst>
          </a:prstGeom>
          <a:solidFill>
            <a:srgbClr val="DADBF1"/>
          </a:solidFill>
          <a:ln w="7620">
            <a:solidFill>
              <a:srgbClr val="C0C1D7"/>
            </a:solidFill>
            <a:prstDash val="solid"/>
          </a:ln>
        </p:spPr>
      </p:sp>
      <p:sp>
        <p:nvSpPr>
          <p:cNvPr id="13" name="Text 11"/>
          <p:cNvSpPr/>
          <p:nvPr/>
        </p:nvSpPr>
        <p:spPr>
          <a:xfrm>
            <a:off x="7658933" y="3885486"/>
            <a:ext cx="2846070" cy="350163"/>
          </a:xfrm>
          <a:prstGeom prst="rect">
            <a:avLst/>
          </a:prstGeom>
          <a:noFill/>
          <a:ln/>
        </p:spPr>
        <p:txBody>
          <a:bodyPr wrap="none" lIns="0" tIns="0" rIns="0" bIns="0" rtlCol="0" anchor="t"/>
          <a:lstStyle/>
          <a:p>
            <a:pPr marL="0" indent="0" algn="l">
              <a:lnSpc>
                <a:spcPts val="2750"/>
              </a:lnSpc>
              <a:buNone/>
            </a:pPr>
            <a:r>
              <a:rPr lang="en-US" sz="2200" b="1" kern="0" spc="-66" dirty="0">
                <a:solidFill>
                  <a:srgbClr val="272525"/>
                </a:solidFill>
                <a:latin typeface="Inter Bold" pitchFamily="34" charset="0"/>
                <a:ea typeface="Inter Bold" pitchFamily="34" charset="-122"/>
                <a:cs typeface="Inter Bold" pitchFamily="34" charset="-120"/>
              </a:rPr>
              <a:t>Operational Efficiency</a:t>
            </a:r>
            <a:endParaRPr lang="en-US" sz="2200" dirty="0"/>
          </a:p>
        </p:txBody>
      </p:sp>
      <p:sp>
        <p:nvSpPr>
          <p:cNvPr id="14" name="Text 12"/>
          <p:cNvSpPr/>
          <p:nvPr/>
        </p:nvSpPr>
        <p:spPr>
          <a:xfrm>
            <a:off x="7658933" y="4370070"/>
            <a:ext cx="5955387" cy="716994"/>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Better forecasting and resource allocation improve overall efficiency</a:t>
            </a:r>
            <a:endParaRPr lang="en-US" sz="1750" dirty="0"/>
          </a:p>
        </p:txBody>
      </p:sp>
      <p:sp>
        <p:nvSpPr>
          <p:cNvPr id="15" name="Text 13"/>
          <p:cNvSpPr/>
          <p:nvPr/>
        </p:nvSpPr>
        <p:spPr>
          <a:xfrm>
            <a:off x="784384" y="5570815"/>
            <a:ext cx="13061633" cy="1075492"/>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These projects demonstrate how machine learning can transform business operations in the travel industry. By leveraging predictive analytics for flight pricing and customer satisfaction, airlines and travel agencies can make data-driven decisions that enhance both the bottom line and the customer experience.</a:t>
            </a:r>
            <a:endParaRPr lang="en-US" sz="1750" dirty="0"/>
          </a:p>
        </p:txBody>
      </p:sp>
      <p:sp>
        <p:nvSpPr>
          <p:cNvPr id="16" name="Text 14"/>
          <p:cNvSpPr/>
          <p:nvPr/>
        </p:nvSpPr>
        <p:spPr>
          <a:xfrm>
            <a:off x="784384" y="6898362"/>
            <a:ext cx="13061633" cy="716994"/>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The combination of Python, Streamlit, and MLflow creates a powerful toolkit for developing, deploying, and maintaining machine learning solutions that deliver real business value.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93570"/>
            <a:ext cx="5670590"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Project Overview</a:t>
            </a:r>
            <a:endParaRPr lang="en-US" sz="4450" dirty="0"/>
          </a:p>
        </p:txBody>
      </p:sp>
      <p:sp>
        <p:nvSpPr>
          <p:cNvPr id="3" name="Text 1"/>
          <p:cNvSpPr/>
          <p:nvPr/>
        </p:nvSpPr>
        <p:spPr>
          <a:xfrm>
            <a:off x="793790" y="3169325"/>
            <a:ext cx="284416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Flight Price Prediction</a:t>
            </a:r>
            <a:endParaRPr lang="en-US" sz="2200" dirty="0"/>
          </a:p>
        </p:txBody>
      </p:sp>
      <p:sp>
        <p:nvSpPr>
          <p:cNvPr id="4" name="Text 2"/>
          <p:cNvSpPr/>
          <p:nvPr/>
        </p:nvSpPr>
        <p:spPr>
          <a:xfrm>
            <a:off x="793790" y="3750469"/>
            <a:ext cx="6244709"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A regression-based project that predicts ticket prices based on multiple factors including departure time, route, and airline type.</a:t>
            </a:r>
            <a:endParaRPr lang="en-US" sz="1750" dirty="0"/>
          </a:p>
        </p:txBody>
      </p:sp>
      <p:sp>
        <p:nvSpPr>
          <p:cNvPr id="5" name="Text 3"/>
          <p:cNvSpPr/>
          <p:nvPr/>
        </p:nvSpPr>
        <p:spPr>
          <a:xfrm>
            <a:off x="793790" y="5043249"/>
            <a:ext cx="6244709"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Uses historical flight data to build models that can forecast prices, helping travelers plan trips more effectively and assisting businesses with budgeting.</a:t>
            </a:r>
            <a:endParaRPr lang="en-US" sz="1750" dirty="0"/>
          </a:p>
        </p:txBody>
      </p:sp>
      <p:sp>
        <p:nvSpPr>
          <p:cNvPr id="6" name="Text 4"/>
          <p:cNvSpPr/>
          <p:nvPr/>
        </p:nvSpPr>
        <p:spPr>
          <a:xfrm>
            <a:off x="7599521" y="3169325"/>
            <a:ext cx="4296728"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Customer Satisfaction Prediction</a:t>
            </a:r>
            <a:endParaRPr lang="en-US" sz="2200" dirty="0"/>
          </a:p>
        </p:txBody>
      </p:sp>
      <p:sp>
        <p:nvSpPr>
          <p:cNvPr id="7" name="Text 5"/>
          <p:cNvSpPr/>
          <p:nvPr/>
        </p:nvSpPr>
        <p:spPr>
          <a:xfrm>
            <a:off x="7599521" y="3750469"/>
            <a:ext cx="6244709"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A classification project that predicts passenger satisfaction levels based on service ratings, demographics, and travel details.</a:t>
            </a:r>
            <a:endParaRPr lang="en-US" sz="1750" dirty="0"/>
          </a:p>
        </p:txBody>
      </p:sp>
      <p:sp>
        <p:nvSpPr>
          <p:cNvPr id="8" name="Text 6"/>
          <p:cNvSpPr/>
          <p:nvPr/>
        </p:nvSpPr>
        <p:spPr>
          <a:xfrm>
            <a:off x="7599521" y="5043249"/>
            <a:ext cx="6244709"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Helps airlines identify factors influencing customer experience and develop targeted strategies to improve services and retention rates.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3874" y="923211"/>
            <a:ext cx="5689283" cy="667464"/>
          </a:xfrm>
          <a:prstGeom prst="rect">
            <a:avLst/>
          </a:prstGeom>
          <a:noFill/>
          <a:ln/>
        </p:spPr>
        <p:txBody>
          <a:bodyPr wrap="none" lIns="0" tIns="0" rIns="0" bIns="0" rtlCol="0" anchor="t"/>
          <a:lstStyle/>
          <a:p>
            <a:pPr marL="0" indent="0" algn="l">
              <a:lnSpc>
                <a:spcPts val="5250"/>
              </a:lnSpc>
              <a:buNone/>
            </a:pPr>
            <a:r>
              <a:rPr lang="en-US" sz="4200" b="1" kern="0" spc="-126" dirty="0">
                <a:solidFill>
                  <a:srgbClr val="000000"/>
                </a:solidFill>
                <a:latin typeface="Inter Bold" pitchFamily="34" charset="0"/>
                <a:ea typeface="Inter Bold" pitchFamily="34" charset="-122"/>
                <a:cs typeface="Inter Bold" pitchFamily="34" charset="-120"/>
              </a:rPr>
              <a:t>Technical Skills &amp; Tools</a:t>
            </a:r>
            <a:endParaRPr lang="en-US" sz="4200" dirty="0"/>
          </a:p>
        </p:txBody>
      </p:sp>
      <p:sp>
        <p:nvSpPr>
          <p:cNvPr id="4" name="Shape 1"/>
          <p:cNvSpPr/>
          <p:nvPr/>
        </p:nvSpPr>
        <p:spPr>
          <a:xfrm>
            <a:off x="6233874" y="1910953"/>
            <a:ext cx="3717846" cy="3103483"/>
          </a:xfrm>
          <a:prstGeom prst="roundRect">
            <a:avLst>
              <a:gd name="adj" fmla="val 2890"/>
            </a:avLst>
          </a:prstGeom>
          <a:solidFill>
            <a:srgbClr val="DADBF1"/>
          </a:solidFill>
          <a:ln w="7620">
            <a:solidFill>
              <a:srgbClr val="C0C1D7"/>
            </a:solidFill>
            <a:prstDash val="solid"/>
          </a:ln>
        </p:spPr>
      </p:sp>
      <p:sp>
        <p:nvSpPr>
          <p:cNvPr id="5" name="Text 2"/>
          <p:cNvSpPr/>
          <p:nvPr/>
        </p:nvSpPr>
        <p:spPr>
          <a:xfrm>
            <a:off x="6454973" y="2132052"/>
            <a:ext cx="3017758" cy="333613"/>
          </a:xfrm>
          <a:prstGeom prst="rect">
            <a:avLst/>
          </a:prstGeom>
          <a:noFill/>
          <a:ln/>
        </p:spPr>
        <p:txBody>
          <a:bodyPr wrap="none" lIns="0" tIns="0" rIns="0" bIns="0" rtlCol="0" anchor="t"/>
          <a:lstStyle/>
          <a:p>
            <a:pPr marL="0" indent="0" algn="l">
              <a:lnSpc>
                <a:spcPts val="2600"/>
              </a:lnSpc>
              <a:buNone/>
            </a:pPr>
            <a:r>
              <a:rPr lang="en-US" sz="2100" b="1" kern="0" spc="-63" dirty="0">
                <a:solidFill>
                  <a:srgbClr val="272525"/>
                </a:solidFill>
                <a:latin typeface="Inter Bold" pitchFamily="34" charset="0"/>
                <a:ea typeface="Inter Bold" pitchFamily="34" charset="-122"/>
                <a:cs typeface="Inter Bold" pitchFamily="34" charset="-120"/>
              </a:rPr>
              <a:t>Programming &amp; Analysis</a:t>
            </a:r>
            <a:endParaRPr lang="en-US" sz="2100" dirty="0"/>
          </a:p>
        </p:txBody>
      </p:sp>
      <p:sp>
        <p:nvSpPr>
          <p:cNvPr id="6" name="Text 3"/>
          <p:cNvSpPr/>
          <p:nvPr/>
        </p:nvSpPr>
        <p:spPr>
          <a:xfrm>
            <a:off x="6454973" y="2593777"/>
            <a:ext cx="3275648" cy="683419"/>
          </a:xfrm>
          <a:prstGeom prst="rect">
            <a:avLst/>
          </a:prstGeom>
          <a:noFill/>
          <a:ln/>
        </p:spPr>
        <p:txBody>
          <a:bodyPr wrap="square" lIns="0" tIns="0" rIns="0" bIns="0" rtlCol="0" anchor="t"/>
          <a:lstStyle/>
          <a:p>
            <a:pPr marL="342900" indent="-342900" algn="l">
              <a:lnSpc>
                <a:spcPts val="2650"/>
              </a:lnSpc>
              <a:buSzPct val="100000"/>
              <a:buChar char="•"/>
            </a:pPr>
            <a:r>
              <a:rPr lang="en-US" sz="1650" kern="0" spc="-34" dirty="0">
                <a:solidFill>
                  <a:srgbClr val="272525"/>
                </a:solidFill>
                <a:latin typeface="Inter" pitchFamily="34" charset="0"/>
                <a:ea typeface="Inter" pitchFamily="34" charset="-122"/>
                <a:cs typeface="Inter" pitchFamily="34" charset="-120"/>
              </a:rPr>
              <a:t>Python for data processing and analysis</a:t>
            </a:r>
            <a:endParaRPr lang="en-US" sz="1650" dirty="0"/>
          </a:p>
        </p:txBody>
      </p:sp>
      <p:sp>
        <p:nvSpPr>
          <p:cNvPr id="7" name="Text 4"/>
          <p:cNvSpPr/>
          <p:nvPr/>
        </p:nvSpPr>
        <p:spPr>
          <a:xfrm>
            <a:off x="6454973" y="3351848"/>
            <a:ext cx="3275648" cy="683419"/>
          </a:xfrm>
          <a:prstGeom prst="rect">
            <a:avLst/>
          </a:prstGeom>
          <a:noFill/>
          <a:ln/>
        </p:spPr>
        <p:txBody>
          <a:bodyPr wrap="square" lIns="0" tIns="0" rIns="0" bIns="0" rtlCol="0" anchor="t"/>
          <a:lstStyle/>
          <a:p>
            <a:pPr marL="342900" indent="-342900" algn="l">
              <a:lnSpc>
                <a:spcPts val="2650"/>
              </a:lnSpc>
              <a:buSzPct val="100000"/>
              <a:buChar char="•"/>
            </a:pPr>
            <a:r>
              <a:rPr lang="en-US" sz="1650" kern="0" spc="-34" dirty="0">
                <a:solidFill>
                  <a:srgbClr val="272525"/>
                </a:solidFill>
                <a:latin typeface="Inter" pitchFamily="34" charset="0"/>
                <a:ea typeface="Inter" pitchFamily="34" charset="-122"/>
                <a:cs typeface="Inter" pitchFamily="34" charset="-120"/>
              </a:rPr>
              <a:t>Data cleaning and preprocessing techniques</a:t>
            </a:r>
            <a:endParaRPr lang="en-US" sz="1650" dirty="0"/>
          </a:p>
        </p:txBody>
      </p:sp>
      <p:sp>
        <p:nvSpPr>
          <p:cNvPr id="8" name="Text 5"/>
          <p:cNvSpPr/>
          <p:nvPr/>
        </p:nvSpPr>
        <p:spPr>
          <a:xfrm>
            <a:off x="6454973" y="4109918"/>
            <a:ext cx="3275648" cy="683419"/>
          </a:xfrm>
          <a:prstGeom prst="rect">
            <a:avLst/>
          </a:prstGeom>
          <a:noFill/>
          <a:ln/>
        </p:spPr>
        <p:txBody>
          <a:bodyPr wrap="square" lIns="0" tIns="0" rIns="0" bIns="0" rtlCol="0" anchor="t"/>
          <a:lstStyle/>
          <a:p>
            <a:pPr marL="342900" indent="-342900" algn="l">
              <a:lnSpc>
                <a:spcPts val="2650"/>
              </a:lnSpc>
              <a:buSzPct val="100000"/>
              <a:buChar char="•"/>
            </a:pPr>
            <a:r>
              <a:rPr lang="en-US" sz="1650" kern="0" spc="-34" dirty="0">
                <a:solidFill>
                  <a:srgbClr val="272525"/>
                </a:solidFill>
                <a:latin typeface="Inter" pitchFamily="34" charset="0"/>
                <a:ea typeface="Inter" pitchFamily="34" charset="-122"/>
                <a:cs typeface="Inter" pitchFamily="34" charset="-120"/>
              </a:rPr>
              <a:t>Feature engineering to enhance model performance</a:t>
            </a:r>
            <a:endParaRPr lang="en-US" sz="1650" dirty="0"/>
          </a:p>
        </p:txBody>
      </p:sp>
      <p:sp>
        <p:nvSpPr>
          <p:cNvPr id="9" name="Shape 6"/>
          <p:cNvSpPr/>
          <p:nvPr/>
        </p:nvSpPr>
        <p:spPr>
          <a:xfrm>
            <a:off x="10165199" y="1910953"/>
            <a:ext cx="3717846" cy="3103483"/>
          </a:xfrm>
          <a:prstGeom prst="roundRect">
            <a:avLst>
              <a:gd name="adj" fmla="val 2890"/>
            </a:avLst>
          </a:prstGeom>
          <a:solidFill>
            <a:srgbClr val="DADBF1"/>
          </a:solidFill>
          <a:ln w="7620">
            <a:solidFill>
              <a:srgbClr val="C0C1D7"/>
            </a:solidFill>
            <a:prstDash val="solid"/>
          </a:ln>
        </p:spPr>
      </p:sp>
      <p:sp>
        <p:nvSpPr>
          <p:cNvPr id="10" name="Text 7"/>
          <p:cNvSpPr/>
          <p:nvPr/>
        </p:nvSpPr>
        <p:spPr>
          <a:xfrm>
            <a:off x="10386298" y="2132052"/>
            <a:ext cx="2669619" cy="333613"/>
          </a:xfrm>
          <a:prstGeom prst="rect">
            <a:avLst/>
          </a:prstGeom>
          <a:noFill/>
          <a:ln/>
        </p:spPr>
        <p:txBody>
          <a:bodyPr wrap="none" lIns="0" tIns="0" rIns="0" bIns="0" rtlCol="0" anchor="t"/>
          <a:lstStyle/>
          <a:p>
            <a:pPr marL="0" indent="0" algn="l">
              <a:lnSpc>
                <a:spcPts val="2600"/>
              </a:lnSpc>
              <a:buNone/>
            </a:pPr>
            <a:r>
              <a:rPr lang="en-US" sz="2100" b="1" kern="0" spc="-63" dirty="0">
                <a:solidFill>
                  <a:srgbClr val="272525"/>
                </a:solidFill>
                <a:latin typeface="Inter Bold" pitchFamily="34" charset="0"/>
                <a:ea typeface="Inter Bold" pitchFamily="34" charset="-122"/>
                <a:cs typeface="Inter Bold" pitchFamily="34" charset="-120"/>
              </a:rPr>
              <a:t>Machine Learning</a:t>
            </a:r>
            <a:endParaRPr lang="en-US" sz="2100" dirty="0"/>
          </a:p>
        </p:txBody>
      </p:sp>
      <p:sp>
        <p:nvSpPr>
          <p:cNvPr id="11" name="Text 8"/>
          <p:cNvSpPr/>
          <p:nvPr/>
        </p:nvSpPr>
        <p:spPr>
          <a:xfrm>
            <a:off x="10386298" y="2593777"/>
            <a:ext cx="3275648" cy="683419"/>
          </a:xfrm>
          <a:prstGeom prst="rect">
            <a:avLst/>
          </a:prstGeom>
          <a:noFill/>
          <a:ln/>
        </p:spPr>
        <p:txBody>
          <a:bodyPr wrap="square" lIns="0" tIns="0" rIns="0" bIns="0" rtlCol="0" anchor="t"/>
          <a:lstStyle/>
          <a:p>
            <a:pPr marL="342900" indent="-342900" algn="l">
              <a:lnSpc>
                <a:spcPts val="2650"/>
              </a:lnSpc>
              <a:buSzPct val="100000"/>
              <a:buChar char="•"/>
            </a:pPr>
            <a:r>
              <a:rPr lang="en-US" sz="1650" kern="0" spc="-34" dirty="0">
                <a:solidFill>
                  <a:srgbClr val="272525"/>
                </a:solidFill>
                <a:latin typeface="Inter" pitchFamily="34" charset="0"/>
                <a:ea typeface="Inter" pitchFamily="34" charset="-122"/>
                <a:cs typeface="Inter" pitchFamily="34" charset="-120"/>
              </a:rPr>
              <a:t>Regression models for price prediction</a:t>
            </a:r>
            <a:endParaRPr lang="en-US" sz="1650" dirty="0"/>
          </a:p>
        </p:txBody>
      </p:sp>
      <p:sp>
        <p:nvSpPr>
          <p:cNvPr id="12" name="Text 9"/>
          <p:cNvSpPr/>
          <p:nvPr/>
        </p:nvSpPr>
        <p:spPr>
          <a:xfrm>
            <a:off x="10386298" y="3351848"/>
            <a:ext cx="3275648" cy="683419"/>
          </a:xfrm>
          <a:prstGeom prst="rect">
            <a:avLst/>
          </a:prstGeom>
          <a:noFill/>
          <a:ln/>
        </p:spPr>
        <p:txBody>
          <a:bodyPr wrap="square" lIns="0" tIns="0" rIns="0" bIns="0" rtlCol="0" anchor="t"/>
          <a:lstStyle/>
          <a:p>
            <a:pPr marL="342900" indent="-342900" algn="l">
              <a:lnSpc>
                <a:spcPts val="2650"/>
              </a:lnSpc>
              <a:buSzPct val="100000"/>
              <a:buChar char="•"/>
            </a:pPr>
            <a:r>
              <a:rPr lang="en-US" sz="1650" kern="0" spc="-34" dirty="0">
                <a:solidFill>
                  <a:srgbClr val="272525"/>
                </a:solidFill>
                <a:latin typeface="Inter" pitchFamily="34" charset="0"/>
                <a:ea typeface="Inter" pitchFamily="34" charset="-122"/>
                <a:cs typeface="Inter" pitchFamily="34" charset="-120"/>
              </a:rPr>
              <a:t>Classification models for satisfaction analysis</a:t>
            </a:r>
            <a:endParaRPr lang="en-US" sz="1650" dirty="0"/>
          </a:p>
        </p:txBody>
      </p:sp>
      <p:sp>
        <p:nvSpPr>
          <p:cNvPr id="13" name="Text 10"/>
          <p:cNvSpPr/>
          <p:nvPr/>
        </p:nvSpPr>
        <p:spPr>
          <a:xfrm>
            <a:off x="10386298" y="4109918"/>
            <a:ext cx="3275648" cy="683419"/>
          </a:xfrm>
          <a:prstGeom prst="rect">
            <a:avLst/>
          </a:prstGeom>
          <a:noFill/>
          <a:ln/>
        </p:spPr>
        <p:txBody>
          <a:bodyPr wrap="square" lIns="0" tIns="0" rIns="0" bIns="0" rtlCol="0" anchor="t"/>
          <a:lstStyle/>
          <a:p>
            <a:pPr marL="342900" indent="-342900" algn="l">
              <a:lnSpc>
                <a:spcPts val="2650"/>
              </a:lnSpc>
              <a:buSzPct val="100000"/>
              <a:buChar char="•"/>
            </a:pPr>
            <a:r>
              <a:rPr lang="en-US" sz="1650" kern="0" spc="-34" dirty="0">
                <a:solidFill>
                  <a:srgbClr val="272525"/>
                </a:solidFill>
                <a:latin typeface="Inter" pitchFamily="34" charset="0"/>
                <a:ea typeface="Inter" pitchFamily="34" charset="-122"/>
                <a:cs typeface="Inter" pitchFamily="34" charset="-120"/>
              </a:rPr>
              <a:t>Model evaluation and optimization methods</a:t>
            </a:r>
            <a:endParaRPr lang="en-US" sz="1650" dirty="0"/>
          </a:p>
        </p:txBody>
      </p:sp>
      <p:sp>
        <p:nvSpPr>
          <p:cNvPr id="14" name="Shape 11"/>
          <p:cNvSpPr/>
          <p:nvPr/>
        </p:nvSpPr>
        <p:spPr>
          <a:xfrm>
            <a:off x="6233874" y="5227915"/>
            <a:ext cx="7649051" cy="2078355"/>
          </a:xfrm>
          <a:prstGeom prst="roundRect">
            <a:avLst>
              <a:gd name="adj" fmla="val 4316"/>
            </a:avLst>
          </a:prstGeom>
          <a:solidFill>
            <a:srgbClr val="DADBF1"/>
          </a:solidFill>
          <a:ln w="7620">
            <a:solidFill>
              <a:srgbClr val="C0C1D7"/>
            </a:solidFill>
            <a:prstDash val="solid"/>
          </a:ln>
        </p:spPr>
      </p:sp>
      <p:sp>
        <p:nvSpPr>
          <p:cNvPr id="15" name="Text 12"/>
          <p:cNvSpPr/>
          <p:nvPr/>
        </p:nvSpPr>
        <p:spPr>
          <a:xfrm>
            <a:off x="6454973" y="5449014"/>
            <a:ext cx="2857024" cy="333613"/>
          </a:xfrm>
          <a:prstGeom prst="rect">
            <a:avLst/>
          </a:prstGeom>
          <a:noFill/>
          <a:ln/>
        </p:spPr>
        <p:txBody>
          <a:bodyPr wrap="none" lIns="0" tIns="0" rIns="0" bIns="0" rtlCol="0" anchor="t"/>
          <a:lstStyle/>
          <a:p>
            <a:pPr marL="0" indent="0" algn="l">
              <a:lnSpc>
                <a:spcPts val="2600"/>
              </a:lnSpc>
              <a:buNone/>
            </a:pPr>
            <a:r>
              <a:rPr lang="en-US" sz="2100" b="1" kern="0" spc="-63" dirty="0">
                <a:solidFill>
                  <a:srgbClr val="272525"/>
                </a:solidFill>
                <a:latin typeface="Inter Bold" pitchFamily="34" charset="0"/>
                <a:ea typeface="Inter Bold" pitchFamily="34" charset="-122"/>
                <a:cs typeface="Inter Bold" pitchFamily="34" charset="-120"/>
              </a:rPr>
              <a:t>Deployment &amp; Tracking</a:t>
            </a:r>
            <a:endParaRPr lang="en-US" sz="2100" dirty="0"/>
          </a:p>
        </p:txBody>
      </p:sp>
      <p:sp>
        <p:nvSpPr>
          <p:cNvPr id="16" name="Text 13"/>
          <p:cNvSpPr/>
          <p:nvPr/>
        </p:nvSpPr>
        <p:spPr>
          <a:xfrm>
            <a:off x="6454973" y="5910739"/>
            <a:ext cx="7206853" cy="341709"/>
          </a:xfrm>
          <a:prstGeom prst="rect">
            <a:avLst/>
          </a:prstGeom>
          <a:noFill/>
          <a:ln/>
        </p:spPr>
        <p:txBody>
          <a:bodyPr wrap="none" lIns="0" tIns="0" rIns="0" bIns="0" rtlCol="0" anchor="t"/>
          <a:lstStyle/>
          <a:p>
            <a:pPr marL="342900" indent="-342900" algn="l">
              <a:lnSpc>
                <a:spcPts val="2650"/>
              </a:lnSpc>
              <a:buSzPct val="100000"/>
              <a:buChar char="•"/>
            </a:pPr>
            <a:r>
              <a:rPr lang="en-US" sz="1650" kern="0" spc="-34" dirty="0">
                <a:solidFill>
                  <a:srgbClr val="272525"/>
                </a:solidFill>
                <a:latin typeface="Inter" pitchFamily="34" charset="0"/>
                <a:ea typeface="Inter" pitchFamily="34" charset="-122"/>
                <a:cs typeface="Inter" pitchFamily="34" charset="-120"/>
              </a:rPr>
              <a:t>Streamlit for interactive web applications</a:t>
            </a:r>
            <a:endParaRPr lang="en-US" sz="1650" dirty="0"/>
          </a:p>
        </p:txBody>
      </p:sp>
      <p:sp>
        <p:nvSpPr>
          <p:cNvPr id="17" name="Text 14"/>
          <p:cNvSpPr/>
          <p:nvPr/>
        </p:nvSpPr>
        <p:spPr>
          <a:xfrm>
            <a:off x="6454973" y="6327100"/>
            <a:ext cx="7206853" cy="341709"/>
          </a:xfrm>
          <a:prstGeom prst="rect">
            <a:avLst/>
          </a:prstGeom>
          <a:noFill/>
          <a:ln/>
        </p:spPr>
        <p:txBody>
          <a:bodyPr wrap="none" lIns="0" tIns="0" rIns="0" bIns="0" rtlCol="0" anchor="t"/>
          <a:lstStyle/>
          <a:p>
            <a:pPr marL="342900" indent="-342900" algn="l">
              <a:lnSpc>
                <a:spcPts val="2650"/>
              </a:lnSpc>
              <a:buSzPct val="100000"/>
              <a:buChar char="•"/>
            </a:pPr>
            <a:r>
              <a:rPr lang="en-US" sz="1650" kern="0" spc="-34" dirty="0">
                <a:solidFill>
                  <a:srgbClr val="272525"/>
                </a:solidFill>
                <a:latin typeface="Inter" pitchFamily="34" charset="0"/>
                <a:ea typeface="Inter" pitchFamily="34" charset="-122"/>
                <a:cs typeface="Inter" pitchFamily="34" charset="-120"/>
              </a:rPr>
              <a:t>MLflow for experiment tracking and model registry</a:t>
            </a:r>
            <a:endParaRPr lang="en-US" sz="1650" dirty="0"/>
          </a:p>
        </p:txBody>
      </p:sp>
      <p:sp>
        <p:nvSpPr>
          <p:cNvPr id="18" name="Text 15"/>
          <p:cNvSpPr/>
          <p:nvPr/>
        </p:nvSpPr>
        <p:spPr>
          <a:xfrm>
            <a:off x="6454973" y="6743462"/>
            <a:ext cx="7206853" cy="341709"/>
          </a:xfrm>
          <a:prstGeom prst="rect">
            <a:avLst/>
          </a:prstGeom>
          <a:noFill/>
          <a:ln/>
        </p:spPr>
        <p:txBody>
          <a:bodyPr wrap="none" lIns="0" tIns="0" rIns="0" bIns="0" rtlCol="0" anchor="t"/>
          <a:lstStyle/>
          <a:p>
            <a:pPr marL="342900" indent="-342900" algn="l">
              <a:lnSpc>
                <a:spcPts val="2650"/>
              </a:lnSpc>
              <a:buSzPct val="100000"/>
              <a:buChar char="•"/>
            </a:pPr>
            <a:r>
              <a:rPr lang="en-US" sz="1650" kern="0" spc="-34" dirty="0">
                <a:solidFill>
                  <a:srgbClr val="272525"/>
                </a:solidFill>
                <a:latin typeface="Inter" pitchFamily="34" charset="0"/>
                <a:ea typeface="Inter" pitchFamily="34" charset="-122"/>
                <a:cs typeface="Inter" pitchFamily="34" charset="-120"/>
              </a:rPr>
              <a:t>Visualization techniques for data presentation</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195"/>
          </a:xfrm>
          <a:prstGeom prst="rect">
            <a:avLst/>
          </a:prstGeom>
        </p:spPr>
      </p:pic>
      <p:sp>
        <p:nvSpPr>
          <p:cNvPr id="3" name="Text 0"/>
          <p:cNvSpPr/>
          <p:nvPr/>
        </p:nvSpPr>
        <p:spPr>
          <a:xfrm>
            <a:off x="682704" y="536377"/>
            <a:ext cx="7778591" cy="1219200"/>
          </a:xfrm>
          <a:prstGeom prst="rect">
            <a:avLst/>
          </a:prstGeom>
          <a:noFill/>
          <a:ln/>
        </p:spPr>
        <p:txBody>
          <a:bodyPr wrap="square" lIns="0" tIns="0" rIns="0" bIns="0" rtlCol="0" anchor="t"/>
          <a:lstStyle/>
          <a:p>
            <a:pPr marL="0" indent="0" algn="l">
              <a:lnSpc>
                <a:spcPts val="4750"/>
              </a:lnSpc>
              <a:buNone/>
            </a:pPr>
            <a:r>
              <a:rPr lang="en-US" sz="3800" b="1" kern="0" spc="-115" dirty="0">
                <a:solidFill>
                  <a:srgbClr val="000000"/>
                </a:solidFill>
                <a:latin typeface="Inter Bold" pitchFamily="34" charset="0"/>
                <a:ea typeface="Inter Bold" pitchFamily="34" charset="-122"/>
                <a:cs typeface="Inter Bold" pitchFamily="34" charset="-120"/>
              </a:rPr>
              <a:t>Flight Price Prediction: Problem Statement</a:t>
            </a:r>
            <a:endParaRPr lang="en-US" sz="3800" dirty="0"/>
          </a:p>
        </p:txBody>
      </p:sp>
      <p:sp>
        <p:nvSpPr>
          <p:cNvPr id="4" name="Shape 1"/>
          <p:cNvSpPr/>
          <p:nvPr/>
        </p:nvSpPr>
        <p:spPr>
          <a:xfrm>
            <a:off x="682704" y="2267545"/>
            <a:ext cx="438864" cy="438864"/>
          </a:xfrm>
          <a:prstGeom prst="roundRect">
            <a:avLst>
              <a:gd name="adj" fmla="val 18669"/>
            </a:avLst>
          </a:prstGeom>
          <a:solidFill>
            <a:srgbClr val="DADBF1"/>
          </a:solidFill>
          <a:ln w="7620">
            <a:solidFill>
              <a:srgbClr val="C0C1D7"/>
            </a:solidFill>
            <a:prstDash val="solid"/>
          </a:ln>
        </p:spPr>
      </p:sp>
      <p:pic>
        <p:nvPicPr>
          <p:cNvPr id="5" name="Image 1" descr="preencoded.png"/>
          <p:cNvPicPr>
            <a:picLocks noChangeAspect="1"/>
          </p:cNvPicPr>
          <p:nvPr/>
        </p:nvPicPr>
        <p:blipFill>
          <a:blip r:embed="rId4"/>
          <a:stretch>
            <a:fillRect/>
          </a:stretch>
        </p:blipFill>
        <p:spPr>
          <a:xfrm>
            <a:off x="755868" y="2304157"/>
            <a:ext cx="292537" cy="365641"/>
          </a:xfrm>
          <a:prstGeom prst="rect">
            <a:avLst/>
          </a:prstGeom>
        </p:spPr>
      </p:pic>
      <p:sp>
        <p:nvSpPr>
          <p:cNvPr id="6" name="Text 2"/>
          <p:cNvSpPr/>
          <p:nvPr/>
        </p:nvSpPr>
        <p:spPr>
          <a:xfrm>
            <a:off x="1316593" y="2267545"/>
            <a:ext cx="2438281" cy="304800"/>
          </a:xfrm>
          <a:prstGeom prst="rect">
            <a:avLst/>
          </a:prstGeom>
          <a:noFill/>
          <a:ln/>
        </p:spPr>
        <p:txBody>
          <a:bodyPr wrap="none" lIns="0" tIns="0" rIns="0" bIns="0" rtlCol="0" anchor="t"/>
          <a:lstStyle/>
          <a:p>
            <a:pPr marL="0" indent="0" algn="l">
              <a:lnSpc>
                <a:spcPts val="2400"/>
              </a:lnSpc>
              <a:buNone/>
            </a:pPr>
            <a:r>
              <a:rPr lang="en-US" sz="1900" b="1" kern="0" spc="-58" dirty="0">
                <a:solidFill>
                  <a:srgbClr val="272525"/>
                </a:solidFill>
                <a:latin typeface="Inter Bold" pitchFamily="34" charset="0"/>
                <a:ea typeface="Inter Bold" pitchFamily="34" charset="-122"/>
                <a:cs typeface="Inter Bold" pitchFamily="34" charset="-120"/>
              </a:rPr>
              <a:t>Core Challenge</a:t>
            </a:r>
            <a:endParaRPr lang="en-US" sz="1900" dirty="0"/>
          </a:p>
        </p:txBody>
      </p:sp>
      <p:sp>
        <p:nvSpPr>
          <p:cNvPr id="7" name="Text 3"/>
          <p:cNvSpPr/>
          <p:nvPr/>
        </p:nvSpPr>
        <p:spPr>
          <a:xfrm>
            <a:off x="1316593" y="2689384"/>
            <a:ext cx="7144703" cy="623887"/>
          </a:xfrm>
          <a:prstGeom prst="rect">
            <a:avLst/>
          </a:prstGeom>
          <a:noFill/>
          <a:ln/>
        </p:spPr>
        <p:txBody>
          <a:bodyPr wrap="square" lIns="0" tIns="0" rIns="0" bIns="0" rtlCol="0" anchor="t"/>
          <a:lstStyle/>
          <a:p>
            <a:pPr marL="0" indent="0" algn="l">
              <a:lnSpc>
                <a:spcPts val="2450"/>
              </a:lnSpc>
              <a:buNone/>
            </a:pPr>
            <a:r>
              <a:rPr lang="en-US" sz="1500" kern="0" spc="-31" dirty="0">
                <a:solidFill>
                  <a:srgbClr val="272525"/>
                </a:solidFill>
                <a:latin typeface="Inter" pitchFamily="34" charset="0"/>
                <a:ea typeface="Inter" pitchFamily="34" charset="-122"/>
                <a:cs typeface="Inter" pitchFamily="34" charset="-120"/>
              </a:rPr>
              <a:t>Build an end-to-end solution to predict flight ticket prices based on multiple factors such as departure time, source, destination, and airline type.</a:t>
            </a:r>
            <a:endParaRPr lang="en-US" sz="1500" dirty="0"/>
          </a:p>
        </p:txBody>
      </p:sp>
      <p:sp>
        <p:nvSpPr>
          <p:cNvPr id="8" name="Shape 4"/>
          <p:cNvSpPr/>
          <p:nvPr/>
        </p:nvSpPr>
        <p:spPr>
          <a:xfrm>
            <a:off x="682704" y="3727728"/>
            <a:ext cx="438864" cy="438864"/>
          </a:xfrm>
          <a:prstGeom prst="roundRect">
            <a:avLst>
              <a:gd name="adj" fmla="val 18669"/>
            </a:avLst>
          </a:prstGeom>
          <a:solidFill>
            <a:srgbClr val="DADBF1"/>
          </a:solidFill>
          <a:ln w="7620">
            <a:solidFill>
              <a:srgbClr val="C0C1D7"/>
            </a:solidFill>
            <a:prstDash val="solid"/>
          </a:ln>
        </p:spPr>
      </p:sp>
      <p:pic>
        <p:nvPicPr>
          <p:cNvPr id="9" name="Image 2" descr="preencoded.png"/>
          <p:cNvPicPr>
            <a:picLocks noChangeAspect="1"/>
          </p:cNvPicPr>
          <p:nvPr/>
        </p:nvPicPr>
        <p:blipFill>
          <a:blip r:embed="rId5"/>
          <a:stretch>
            <a:fillRect/>
          </a:stretch>
        </p:blipFill>
        <p:spPr>
          <a:xfrm>
            <a:off x="755868" y="3764340"/>
            <a:ext cx="292537" cy="365641"/>
          </a:xfrm>
          <a:prstGeom prst="rect">
            <a:avLst/>
          </a:prstGeom>
        </p:spPr>
      </p:pic>
      <p:sp>
        <p:nvSpPr>
          <p:cNvPr id="10" name="Text 5"/>
          <p:cNvSpPr/>
          <p:nvPr/>
        </p:nvSpPr>
        <p:spPr>
          <a:xfrm>
            <a:off x="1316593" y="3727728"/>
            <a:ext cx="2438281" cy="304800"/>
          </a:xfrm>
          <a:prstGeom prst="rect">
            <a:avLst/>
          </a:prstGeom>
          <a:noFill/>
          <a:ln/>
        </p:spPr>
        <p:txBody>
          <a:bodyPr wrap="none" lIns="0" tIns="0" rIns="0" bIns="0" rtlCol="0" anchor="t"/>
          <a:lstStyle/>
          <a:p>
            <a:pPr marL="0" indent="0" algn="l">
              <a:lnSpc>
                <a:spcPts val="2400"/>
              </a:lnSpc>
              <a:buNone/>
            </a:pPr>
            <a:r>
              <a:rPr lang="en-US" sz="1900" b="1" kern="0" spc="-58" dirty="0">
                <a:solidFill>
                  <a:srgbClr val="272525"/>
                </a:solidFill>
                <a:latin typeface="Inter Bold" pitchFamily="34" charset="0"/>
                <a:ea typeface="Inter Bold" pitchFamily="34" charset="-122"/>
                <a:cs typeface="Inter Bold" pitchFamily="34" charset="-120"/>
              </a:rPr>
              <a:t>Data Requirements</a:t>
            </a:r>
            <a:endParaRPr lang="en-US" sz="1900" dirty="0"/>
          </a:p>
        </p:txBody>
      </p:sp>
      <p:sp>
        <p:nvSpPr>
          <p:cNvPr id="11" name="Text 6"/>
          <p:cNvSpPr/>
          <p:nvPr/>
        </p:nvSpPr>
        <p:spPr>
          <a:xfrm>
            <a:off x="1316593" y="4149566"/>
            <a:ext cx="7144703" cy="623887"/>
          </a:xfrm>
          <a:prstGeom prst="rect">
            <a:avLst/>
          </a:prstGeom>
          <a:noFill/>
          <a:ln/>
        </p:spPr>
        <p:txBody>
          <a:bodyPr wrap="square" lIns="0" tIns="0" rIns="0" bIns="0" rtlCol="0" anchor="t"/>
          <a:lstStyle/>
          <a:p>
            <a:pPr marL="0" indent="0" algn="l">
              <a:lnSpc>
                <a:spcPts val="2450"/>
              </a:lnSpc>
              <a:buNone/>
            </a:pPr>
            <a:r>
              <a:rPr lang="en-US" sz="1500" kern="0" spc="-31" dirty="0">
                <a:solidFill>
                  <a:srgbClr val="272525"/>
                </a:solidFill>
                <a:latin typeface="Inter" pitchFamily="34" charset="0"/>
                <a:ea typeface="Inter" pitchFamily="34" charset="-122"/>
                <a:cs typeface="Inter" pitchFamily="34" charset="-120"/>
              </a:rPr>
              <a:t>Process, clean, and perform feature engineering on the provided flight dataset to prepare it for model training.</a:t>
            </a:r>
            <a:endParaRPr lang="en-US" sz="1500" dirty="0"/>
          </a:p>
        </p:txBody>
      </p:sp>
      <p:sp>
        <p:nvSpPr>
          <p:cNvPr id="12" name="Shape 7"/>
          <p:cNvSpPr/>
          <p:nvPr/>
        </p:nvSpPr>
        <p:spPr>
          <a:xfrm>
            <a:off x="682704" y="5187910"/>
            <a:ext cx="438864" cy="438864"/>
          </a:xfrm>
          <a:prstGeom prst="roundRect">
            <a:avLst>
              <a:gd name="adj" fmla="val 18669"/>
            </a:avLst>
          </a:prstGeom>
          <a:solidFill>
            <a:srgbClr val="DADBF1"/>
          </a:solidFill>
          <a:ln w="7620">
            <a:solidFill>
              <a:srgbClr val="C0C1D7"/>
            </a:solidFill>
            <a:prstDash val="solid"/>
          </a:ln>
        </p:spPr>
      </p:sp>
      <p:pic>
        <p:nvPicPr>
          <p:cNvPr id="13" name="Image 3" descr="preencoded.png"/>
          <p:cNvPicPr>
            <a:picLocks noChangeAspect="1"/>
          </p:cNvPicPr>
          <p:nvPr/>
        </p:nvPicPr>
        <p:blipFill>
          <a:blip r:embed="rId6"/>
          <a:stretch>
            <a:fillRect/>
          </a:stretch>
        </p:blipFill>
        <p:spPr>
          <a:xfrm>
            <a:off x="755868" y="5224522"/>
            <a:ext cx="292537" cy="365641"/>
          </a:xfrm>
          <a:prstGeom prst="rect">
            <a:avLst/>
          </a:prstGeom>
        </p:spPr>
      </p:pic>
      <p:sp>
        <p:nvSpPr>
          <p:cNvPr id="14" name="Text 8"/>
          <p:cNvSpPr/>
          <p:nvPr/>
        </p:nvSpPr>
        <p:spPr>
          <a:xfrm>
            <a:off x="1316593" y="5187910"/>
            <a:ext cx="2900720" cy="304800"/>
          </a:xfrm>
          <a:prstGeom prst="rect">
            <a:avLst/>
          </a:prstGeom>
          <a:noFill/>
          <a:ln/>
        </p:spPr>
        <p:txBody>
          <a:bodyPr wrap="none" lIns="0" tIns="0" rIns="0" bIns="0" rtlCol="0" anchor="t"/>
          <a:lstStyle/>
          <a:p>
            <a:pPr marL="0" indent="0" algn="l">
              <a:lnSpc>
                <a:spcPts val="2400"/>
              </a:lnSpc>
              <a:buNone/>
            </a:pPr>
            <a:r>
              <a:rPr lang="en-US" sz="1900" b="1" kern="0" spc="-58" dirty="0">
                <a:solidFill>
                  <a:srgbClr val="272525"/>
                </a:solidFill>
                <a:latin typeface="Inter Bold" pitchFamily="34" charset="0"/>
                <a:ea typeface="Inter Bold" pitchFamily="34" charset="-122"/>
                <a:cs typeface="Inter Bold" pitchFamily="34" charset="-120"/>
              </a:rPr>
              <a:t>Technical Implementation</a:t>
            </a:r>
            <a:endParaRPr lang="en-US" sz="1900" dirty="0"/>
          </a:p>
        </p:txBody>
      </p:sp>
      <p:sp>
        <p:nvSpPr>
          <p:cNvPr id="15" name="Text 9"/>
          <p:cNvSpPr/>
          <p:nvPr/>
        </p:nvSpPr>
        <p:spPr>
          <a:xfrm>
            <a:off x="1316593" y="5609749"/>
            <a:ext cx="7144703" cy="623887"/>
          </a:xfrm>
          <a:prstGeom prst="rect">
            <a:avLst/>
          </a:prstGeom>
          <a:noFill/>
          <a:ln/>
        </p:spPr>
        <p:txBody>
          <a:bodyPr wrap="square" lIns="0" tIns="0" rIns="0" bIns="0" rtlCol="0" anchor="t"/>
          <a:lstStyle/>
          <a:p>
            <a:pPr marL="0" indent="0" algn="l">
              <a:lnSpc>
                <a:spcPts val="2450"/>
              </a:lnSpc>
              <a:buNone/>
            </a:pPr>
            <a:r>
              <a:rPr lang="en-US" sz="1500" kern="0" spc="-31" dirty="0">
                <a:solidFill>
                  <a:srgbClr val="272525"/>
                </a:solidFill>
                <a:latin typeface="Inter" pitchFamily="34" charset="0"/>
                <a:ea typeface="Inter" pitchFamily="34" charset="-122"/>
                <a:cs typeface="Inter" pitchFamily="34" charset="-120"/>
              </a:rPr>
              <a:t>Train regression models to predict flight prices and deploy them in a user-friendly Streamlit application with MLflow integration.</a:t>
            </a:r>
            <a:endParaRPr lang="en-US" sz="1500" dirty="0"/>
          </a:p>
        </p:txBody>
      </p:sp>
      <p:sp>
        <p:nvSpPr>
          <p:cNvPr id="16" name="Shape 10"/>
          <p:cNvSpPr/>
          <p:nvPr/>
        </p:nvSpPr>
        <p:spPr>
          <a:xfrm>
            <a:off x="682704" y="6648093"/>
            <a:ext cx="438864" cy="438864"/>
          </a:xfrm>
          <a:prstGeom prst="roundRect">
            <a:avLst>
              <a:gd name="adj" fmla="val 18669"/>
            </a:avLst>
          </a:prstGeom>
          <a:solidFill>
            <a:srgbClr val="DADBF1"/>
          </a:solidFill>
          <a:ln w="7620">
            <a:solidFill>
              <a:srgbClr val="C0C1D7"/>
            </a:solidFill>
            <a:prstDash val="solid"/>
          </a:ln>
        </p:spPr>
      </p:sp>
      <p:pic>
        <p:nvPicPr>
          <p:cNvPr id="17" name="Image 4" descr="preencoded.png"/>
          <p:cNvPicPr>
            <a:picLocks noChangeAspect="1"/>
          </p:cNvPicPr>
          <p:nvPr/>
        </p:nvPicPr>
        <p:blipFill>
          <a:blip r:embed="rId7"/>
          <a:stretch>
            <a:fillRect/>
          </a:stretch>
        </p:blipFill>
        <p:spPr>
          <a:xfrm>
            <a:off x="755868" y="6684705"/>
            <a:ext cx="292537" cy="365641"/>
          </a:xfrm>
          <a:prstGeom prst="rect">
            <a:avLst/>
          </a:prstGeom>
        </p:spPr>
      </p:pic>
      <p:sp>
        <p:nvSpPr>
          <p:cNvPr id="18" name="Text 11"/>
          <p:cNvSpPr/>
          <p:nvPr/>
        </p:nvSpPr>
        <p:spPr>
          <a:xfrm>
            <a:off x="1316593" y="6648093"/>
            <a:ext cx="2438281" cy="304800"/>
          </a:xfrm>
          <a:prstGeom prst="rect">
            <a:avLst/>
          </a:prstGeom>
          <a:noFill/>
          <a:ln/>
        </p:spPr>
        <p:txBody>
          <a:bodyPr wrap="none" lIns="0" tIns="0" rIns="0" bIns="0" rtlCol="0" anchor="t"/>
          <a:lstStyle/>
          <a:p>
            <a:pPr marL="0" indent="0" algn="l">
              <a:lnSpc>
                <a:spcPts val="2400"/>
              </a:lnSpc>
              <a:buNone/>
            </a:pPr>
            <a:r>
              <a:rPr lang="en-US" sz="1900" b="1" kern="0" spc="-58" dirty="0">
                <a:solidFill>
                  <a:srgbClr val="272525"/>
                </a:solidFill>
                <a:latin typeface="Inter Bold" pitchFamily="34" charset="0"/>
                <a:ea typeface="Inter Bold" pitchFamily="34" charset="-122"/>
                <a:cs typeface="Inter Bold" pitchFamily="34" charset="-120"/>
              </a:rPr>
              <a:t>User Experience</a:t>
            </a:r>
            <a:endParaRPr lang="en-US" sz="1900" dirty="0"/>
          </a:p>
        </p:txBody>
      </p:sp>
      <p:sp>
        <p:nvSpPr>
          <p:cNvPr id="19" name="Text 12"/>
          <p:cNvSpPr/>
          <p:nvPr/>
        </p:nvSpPr>
        <p:spPr>
          <a:xfrm>
            <a:off x="1316593" y="7069931"/>
            <a:ext cx="7144703" cy="623887"/>
          </a:xfrm>
          <a:prstGeom prst="rect">
            <a:avLst/>
          </a:prstGeom>
          <a:noFill/>
          <a:ln/>
        </p:spPr>
        <p:txBody>
          <a:bodyPr wrap="square" lIns="0" tIns="0" rIns="0" bIns="0" rtlCol="0" anchor="t"/>
          <a:lstStyle/>
          <a:p>
            <a:pPr marL="0" indent="0" algn="l">
              <a:lnSpc>
                <a:spcPts val="2450"/>
              </a:lnSpc>
              <a:buNone/>
            </a:pPr>
            <a:r>
              <a:rPr lang="en-US" sz="1500" kern="0" spc="-31" dirty="0">
                <a:solidFill>
                  <a:srgbClr val="272525"/>
                </a:solidFill>
                <a:latin typeface="Inter" pitchFamily="34" charset="0"/>
                <a:ea typeface="Inter" pitchFamily="34" charset="-122"/>
                <a:cs typeface="Inter" pitchFamily="34" charset="-120"/>
              </a:rPr>
              <a:t>Create an interface allowing users to input filters (route, time, and date) and receive accurate price predictions for their flights.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03025" y="626388"/>
            <a:ext cx="7910751" cy="1101328"/>
          </a:xfrm>
          <a:prstGeom prst="rect">
            <a:avLst/>
          </a:prstGeom>
          <a:noFill/>
          <a:ln/>
        </p:spPr>
        <p:txBody>
          <a:bodyPr wrap="square" lIns="0" tIns="0" rIns="0" bIns="0" rtlCol="0" anchor="t"/>
          <a:lstStyle/>
          <a:p>
            <a:pPr marL="0" indent="0" algn="l">
              <a:lnSpc>
                <a:spcPts val="4300"/>
              </a:lnSpc>
              <a:buNone/>
            </a:pPr>
            <a:r>
              <a:rPr lang="en-US" sz="3450" b="1" kern="0" spc="-104" dirty="0">
                <a:solidFill>
                  <a:srgbClr val="000000"/>
                </a:solidFill>
                <a:latin typeface="Inter Bold" pitchFamily="34" charset="0"/>
                <a:ea typeface="Inter Bold" pitchFamily="34" charset="-122"/>
                <a:cs typeface="Inter Bold" pitchFamily="34" charset="-120"/>
              </a:rPr>
              <a:t>Flight Price Prediction: Business Use Cases</a:t>
            </a:r>
            <a:endParaRPr lang="en-US" sz="3450" dirty="0"/>
          </a:p>
        </p:txBody>
      </p:sp>
      <p:pic>
        <p:nvPicPr>
          <p:cNvPr id="4" name="Image 1" descr="preencoded.png"/>
          <p:cNvPicPr>
            <a:picLocks noChangeAspect="1"/>
          </p:cNvPicPr>
          <p:nvPr/>
        </p:nvPicPr>
        <p:blipFill>
          <a:blip r:embed="rId4"/>
          <a:stretch>
            <a:fillRect/>
          </a:stretch>
        </p:blipFill>
        <p:spPr>
          <a:xfrm>
            <a:off x="6103025" y="1991916"/>
            <a:ext cx="440412" cy="440412"/>
          </a:xfrm>
          <a:prstGeom prst="rect">
            <a:avLst/>
          </a:prstGeom>
        </p:spPr>
      </p:pic>
      <p:sp>
        <p:nvSpPr>
          <p:cNvPr id="5" name="Text 1"/>
          <p:cNvSpPr/>
          <p:nvPr/>
        </p:nvSpPr>
        <p:spPr>
          <a:xfrm>
            <a:off x="6103025" y="2608421"/>
            <a:ext cx="2202537" cy="275273"/>
          </a:xfrm>
          <a:prstGeom prst="rect">
            <a:avLst/>
          </a:prstGeom>
          <a:noFill/>
          <a:ln/>
        </p:spPr>
        <p:txBody>
          <a:bodyPr wrap="none" lIns="0" tIns="0" rIns="0" bIns="0" rtlCol="0" anchor="t"/>
          <a:lstStyle/>
          <a:p>
            <a:pPr marL="0" indent="0" algn="l">
              <a:lnSpc>
                <a:spcPts val="2150"/>
              </a:lnSpc>
              <a:buNone/>
            </a:pPr>
            <a:r>
              <a:rPr lang="en-US" sz="1700" b="1" kern="0" spc="-52" dirty="0">
                <a:solidFill>
                  <a:srgbClr val="272525"/>
                </a:solidFill>
                <a:latin typeface="Inter Bold" pitchFamily="34" charset="0"/>
                <a:ea typeface="Inter Bold" pitchFamily="34" charset="-122"/>
                <a:cs typeface="Inter Bold" pitchFamily="34" charset="-120"/>
              </a:rPr>
              <a:t>Traveler Planning</a:t>
            </a:r>
            <a:endParaRPr lang="en-US" sz="1700" dirty="0"/>
          </a:p>
        </p:txBody>
      </p:sp>
      <p:sp>
        <p:nvSpPr>
          <p:cNvPr id="6" name="Text 2"/>
          <p:cNvSpPr/>
          <p:nvPr/>
        </p:nvSpPr>
        <p:spPr>
          <a:xfrm>
            <a:off x="6103025" y="2989302"/>
            <a:ext cx="2460784" cy="1409700"/>
          </a:xfrm>
          <a:prstGeom prst="rect">
            <a:avLst/>
          </a:prstGeom>
          <a:noFill/>
          <a:ln/>
        </p:spPr>
        <p:txBody>
          <a:bodyPr wrap="square" lIns="0" tIns="0" rIns="0" bIns="0" rtlCol="0" anchor="t"/>
          <a:lstStyle/>
          <a:p>
            <a:pPr marL="0" indent="0" algn="l">
              <a:lnSpc>
                <a:spcPts val="2200"/>
              </a:lnSpc>
              <a:buNone/>
            </a:pPr>
            <a:r>
              <a:rPr lang="en-US" sz="1500" kern="0" spc="-28" dirty="0">
                <a:solidFill>
                  <a:srgbClr val="272525"/>
                </a:solidFill>
                <a:latin typeface="Inter" pitchFamily="34" charset="0"/>
                <a:ea typeface="Inter" pitchFamily="34" charset="-122"/>
                <a:cs typeface="Inter" pitchFamily="34" charset="-120"/>
              </a:rPr>
              <a:t>Helps individuals predict flight prices based on their preferences, enabling better trip planning and budget management.</a:t>
            </a:r>
            <a:endParaRPr lang="en-US" sz="1500" dirty="0"/>
          </a:p>
        </p:txBody>
      </p:sp>
      <p:pic>
        <p:nvPicPr>
          <p:cNvPr id="7" name="Image 2" descr="preencoded.png"/>
          <p:cNvPicPr>
            <a:picLocks noChangeAspect="1"/>
          </p:cNvPicPr>
          <p:nvPr/>
        </p:nvPicPr>
        <p:blipFill>
          <a:blip r:embed="rId5"/>
          <a:stretch>
            <a:fillRect/>
          </a:stretch>
        </p:blipFill>
        <p:spPr>
          <a:xfrm>
            <a:off x="8828008" y="1991916"/>
            <a:ext cx="440412" cy="440412"/>
          </a:xfrm>
          <a:prstGeom prst="rect">
            <a:avLst/>
          </a:prstGeom>
        </p:spPr>
      </p:pic>
      <p:sp>
        <p:nvSpPr>
          <p:cNvPr id="8" name="Text 3"/>
          <p:cNvSpPr/>
          <p:nvPr/>
        </p:nvSpPr>
        <p:spPr>
          <a:xfrm>
            <a:off x="8828008" y="2608421"/>
            <a:ext cx="2460784" cy="550545"/>
          </a:xfrm>
          <a:prstGeom prst="rect">
            <a:avLst/>
          </a:prstGeom>
          <a:noFill/>
          <a:ln/>
        </p:spPr>
        <p:txBody>
          <a:bodyPr wrap="square" lIns="0" tIns="0" rIns="0" bIns="0" rtlCol="0" anchor="t"/>
          <a:lstStyle/>
          <a:p>
            <a:pPr marL="0" indent="0" algn="l">
              <a:lnSpc>
                <a:spcPts val="2150"/>
              </a:lnSpc>
              <a:buNone/>
            </a:pPr>
            <a:r>
              <a:rPr lang="en-US" sz="1700" b="1" kern="0" spc="-52" dirty="0">
                <a:solidFill>
                  <a:srgbClr val="272525"/>
                </a:solidFill>
                <a:latin typeface="Inter Bold" pitchFamily="34" charset="0"/>
                <a:ea typeface="Inter Bold" pitchFamily="34" charset="-122"/>
                <a:cs typeface="Inter Bold" pitchFamily="34" charset="-120"/>
              </a:rPr>
              <a:t>Travel Agency Optimization</a:t>
            </a:r>
            <a:endParaRPr lang="en-US" sz="1700" dirty="0"/>
          </a:p>
        </p:txBody>
      </p:sp>
      <p:sp>
        <p:nvSpPr>
          <p:cNvPr id="9" name="Text 4"/>
          <p:cNvSpPr/>
          <p:nvPr/>
        </p:nvSpPr>
        <p:spPr>
          <a:xfrm>
            <a:off x="8828008" y="3264575"/>
            <a:ext cx="2460784" cy="1409700"/>
          </a:xfrm>
          <a:prstGeom prst="rect">
            <a:avLst/>
          </a:prstGeom>
          <a:noFill/>
          <a:ln/>
        </p:spPr>
        <p:txBody>
          <a:bodyPr wrap="square" lIns="0" tIns="0" rIns="0" bIns="0" rtlCol="0" anchor="t"/>
          <a:lstStyle/>
          <a:p>
            <a:pPr marL="0" indent="0" algn="l">
              <a:lnSpc>
                <a:spcPts val="2200"/>
              </a:lnSpc>
              <a:buNone/>
            </a:pPr>
            <a:r>
              <a:rPr lang="en-US" sz="1500" kern="0" spc="-28" dirty="0">
                <a:solidFill>
                  <a:srgbClr val="272525"/>
                </a:solidFill>
                <a:latin typeface="Inter" pitchFamily="34" charset="0"/>
                <a:ea typeface="Inter" pitchFamily="34" charset="-122"/>
                <a:cs typeface="Inter" pitchFamily="34" charset="-120"/>
              </a:rPr>
              <a:t>Assists agencies in price optimization and developing effective marketing strategies based on predicted price trends.</a:t>
            </a:r>
            <a:endParaRPr lang="en-US" sz="1500" dirty="0"/>
          </a:p>
        </p:txBody>
      </p:sp>
      <p:pic>
        <p:nvPicPr>
          <p:cNvPr id="10" name="Image 3" descr="preencoded.png"/>
          <p:cNvPicPr>
            <a:picLocks noChangeAspect="1"/>
          </p:cNvPicPr>
          <p:nvPr/>
        </p:nvPicPr>
        <p:blipFill>
          <a:blip r:embed="rId6"/>
          <a:stretch>
            <a:fillRect/>
          </a:stretch>
        </p:blipFill>
        <p:spPr>
          <a:xfrm>
            <a:off x="11552992" y="1991916"/>
            <a:ext cx="440412" cy="440412"/>
          </a:xfrm>
          <a:prstGeom prst="rect">
            <a:avLst/>
          </a:prstGeom>
        </p:spPr>
      </p:pic>
      <p:sp>
        <p:nvSpPr>
          <p:cNvPr id="11" name="Text 5"/>
          <p:cNvSpPr/>
          <p:nvPr/>
        </p:nvSpPr>
        <p:spPr>
          <a:xfrm>
            <a:off x="11552992" y="2608421"/>
            <a:ext cx="2460784" cy="550545"/>
          </a:xfrm>
          <a:prstGeom prst="rect">
            <a:avLst/>
          </a:prstGeom>
          <a:noFill/>
          <a:ln/>
        </p:spPr>
        <p:txBody>
          <a:bodyPr wrap="square" lIns="0" tIns="0" rIns="0" bIns="0" rtlCol="0" anchor="t"/>
          <a:lstStyle/>
          <a:p>
            <a:pPr marL="0" indent="0" algn="l">
              <a:lnSpc>
                <a:spcPts val="2150"/>
              </a:lnSpc>
              <a:buNone/>
            </a:pPr>
            <a:r>
              <a:rPr lang="en-US" sz="1700" b="1" kern="0" spc="-52" dirty="0">
                <a:solidFill>
                  <a:srgbClr val="272525"/>
                </a:solidFill>
                <a:latin typeface="Inter Bold" pitchFamily="34" charset="0"/>
                <a:ea typeface="Inter Bold" pitchFamily="34" charset="-122"/>
                <a:cs typeface="Inter Bold" pitchFamily="34" charset="-120"/>
              </a:rPr>
              <a:t>Corporate Travel Budgeting</a:t>
            </a:r>
            <a:endParaRPr lang="en-US" sz="1700" dirty="0"/>
          </a:p>
        </p:txBody>
      </p:sp>
      <p:sp>
        <p:nvSpPr>
          <p:cNvPr id="12" name="Text 6"/>
          <p:cNvSpPr/>
          <p:nvPr/>
        </p:nvSpPr>
        <p:spPr>
          <a:xfrm>
            <a:off x="11552992" y="3264575"/>
            <a:ext cx="2460784" cy="1127760"/>
          </a:xfrm>
          <a:prstGeom prst="rect">
            <a:avLst/>
          </a:prstGeom>
          <a:noFill/>
          <a:ln/>
        </p:spPr>
        <p:txBody>
          <a:bodyPr wrap="square" lIns="0" tIns="0" rIns="0" bIns="0" rtlCol="0" anchor="t"/>
          <a:lstStyle/>
          <a:p>
            <a:pPr marL="0" indent="0" algn="l">
              <a:lnSpc>
                <a:spcPts val="2200"/>
              </a:lnSpc>
              <a:buNone/>
            </a:pPr>
            <a:r>
              <a:rPr lang="en-US" sz="1500" kern="0" spc="-28" dirty="0">
                <a:solidFill>
                  <a:srgbClr val="272525"/>
                </a:solidFill>
                <a:latin typeface="Inter" pitchFamily="34" charset="0"/>
                <a:ea typeface="Inter" pitchFamily="34" charset="-122"/>
                <a:cs typeface="Inter" pitchFamily="34" charset="-120"/>
              </a:rPr>
              <a:t>Enables businesses to forecast and budget for employee travel expenses with greater accuracy.</a:t>
            </a:r>
            <a:endParaRPr lang="en-US" sz="1500" dirty="0"/>
          </a:p>
        </p:txBody>
      </p:sp>
      <p:pic>
        <p:nvPicPr>
          <p:cNvPr id="13" name="Image 4" descr="preencoded.png"/>
          <p:cNvPicPr>
            <a:picLocks noChangeAspect="1"/>
          </p:cNvPicPr>
          <p:nvPr/>
        </p:nvPicPr>
        <p:blipFill>
          <a:blip r:embed="rId7"/>
          <a:stretch>
            <a:fillRect/>
          </a:stretch>
        </p:blipFill>
        <p:spPr>
          <a:xfrm>
            <a:off x="6103025" y="5202793"/>
            <a:ext cx="440412" cy="440412"/>
          </a:xfrm>
          <a:prstGeom prst="rect">
            <a:avLst/>
          </a:prstGeom>
        </p:spPr>
      </p:pic>
      <p:sp>
        <p:nvSpPr>
          <p:cNvPr id="14" name="Text 7"/>
          <p:cNvSpPr/>
          <p:nvPr/>
        </p:nvSpPr>
        <p:spPr>
          <a:xfrm>
            <a:off x="6103025" y="5819299"/>
            <a:ext cx="2460784" cy="550545"/>
          </a:xfrm>
          <a:prstGeom prst="rect">
            <a:avLst/>
          </a:prstGeom>
          <a:noFill/>
          <a:ln/>
        </p:spPr>
        <p:txBody>
          <a:bodyPr wrap="square" lIns="0" tIns="0" rIns="0" bIns="0" rtlCol="0" anchor="t"/>
          <a:lstStyle/>
          <a:p>
            <a:pPr marL="0" indent="0" algn="l">
              <a:lnSpc>
                <a:spcPts val="2150"/>
              </a:lnSpc>
              <a:buNone/>
            </a:pPr>
            <a:r>
              <a:rPr lang="en-US" sz="1700" b="1" kern="0" spc="-52" dirty="0">
                <a:solidFill>
                  <a:srgbClr val="272525"/>
                </a:solidFill>
                <a:latin typeface="Inter Bold" pitchFamily="34" charset="0"/>
                <a:ea typeface="Inter Bold" pitchFamily="34" charset="-122"/>
                <a:cs typeface="Inter Bold" pitchFamily="34" charset="-120"/>
              </a:rPr>
              <a:t>Airline Strategy Development</a:t>
            </a:r>
            <a:endParaRPr lang="en-US" sz="1700" dirty="0"/>
          </a:p>
        </p:txBody>
      </p:sp>
      <p:sp>
        <p:nvSpPr>
          <p:cNvPr id="15" name="Text 8"/>
          <p:cNvSpPr/>
          <p:nvPr/>
        </p:nvSpPr>
        <p:spPr>
          <a:xfrm>
            <a:off x="6103025" y="6475452"/>
            <a:ext cx="2460784" cy="1127760"/>
          </a:xfrm>
          <a:prstGeom prst="rect">
            <a:avLst/>
          </a:prstGeom>
          <a:noFill/>
          <a:ln/>
        </p:spPr>
        <p:txBody>
          <a:bodyPr wrap="square" lIns="0" tIns="0" rIns="0" bIns="0" rtlCol="0" anchor="t"/>
          <a:lstStyle/>
          <a:p>
            <a:pPr marL="0" indent="0" algn="l">
              <a:lnSpc>
                <a:spcPts val="2200"/>
              </a:lnSpc>
              <a:buNone/>
            </a:pPr>
            <a:r>
              <a:rPr lang="en-US" sz="1500" kern="0" spc="-28" dirty="0">
                <a:solidFill>
                  <a:srgbClr val="272525"/>
                </a:solidFill>
                <a:latin typeface="Inter" pitchFamily="34" charset="0"/>
                <a:ea typeface="Inter" pitchFamily="34" charset="-122"/>
                <a:cs typeface="Inter" pitchFamily="34" charset="-120"/>
              </a:rPr>
              <a:t>Supports airlines in identifying pricing trends and optimizing their pricing strategies to maximize revenue.</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60571"/>
            <a:ext cx="10633234"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Flight Price Prediction: Dataset Overview</a:t>
            </a:r>
            <a:endParaRPr lang="en-US" sz="4450" dirty="0"/>
          </a:p>
        </p:txBody>
      </p:sp>
      <p:sp>
        <p:nvSpPr>
          <p:cNvPr id="3" name="Text 1"/>
          <p:cNvSpPr/>
          <p:nvPr/>
        </p:nvSpPr>
        <p:spPr>
          <a:xfrm>
            <a:off x="1857256" y="2461736"/>
            <a:ext cx="2835235" cy="354330"/>
          </a:xfrm>
          <a:prstGeom prst="rect">
            <a:avLst/>
          </a:prstGeom>
          <a:noFill/>
          <a:ln/>
        </p:spPr>
        <p:txBody>
          <a:bodyPr wrap="none" lIns="0" tIns="0" rIns="0" bIns="0" rtlCol="0" anchor="t"/>
          <a:lstStyle/>
          <a:p>
            <a:pPr marL="0" indent="0" algn="r">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Temporal Data</a:t>
            </a:r>
            <a:endParaRPr lang="en-US" sz="2200" dirty="0"/>
          </a:p>
        </p:txBody>
      </p:sp>
      <p:sp>
        <p:nvSpPr>
          <p:cNvPr id="4" name="Text 2"/>
          <p:cNvSpPr/>
          <p:nvPr/>
        </p:nvSpPr>
        <p:spPr>
          <a:xfrm>
            <a:off x="793790" y="2952155"/>
            <a:ext cx="3898702" cy="725805"/>
          </a:xfrm>
          <a:prstGeom prst="rect">
            <a:avLst/>
          </a:prstGeom>
          <a:noFill/>
          <a:ln/>
        </p:spPr>
        <p:txBody>
          <a:bodyPr wrap="square" lIns="0" tIns="0" rIns="0" bIns="0" rtlCol="0" anchor="t"/>
          <a:lstStyle/>
          <a:p>
            <a:pPr marL="0" indent="0" algn="r">
              <a:lnSpc>
                <a:spcPts val="2850"/>
              </a:lnSpc>
              <a:buNone/>
            </a:pPr>
            <a:r>
              <a:rPr lang="en-US" sz="1750" kern="0" spc="-36" dirty="0">
                <a:solidFill>
                  <a:srgbClr val="272525"/>
                </a:solidFill>
                <a:latin typeface="Inter" pitchFamily="34" charset="0"/>
                <a:ea typeface="Inter" pitchFamily="34" charset="-122"/>
                <a:cs typeface="Inter" pitchFamily="34" charset="-120"/>
              </a:rPr>
              <a:t>Date of Journey, Departure Time, Arrival Time, Duration</a:t>
            </a:r>
            <a:endParaRPr lang="en-US" sz="1750" dirty="0"/>
          </a:p>
        </p:txBody>
      </p:sp>
      <p:pic>
        <p:nvPicPr>
          <p:cNvPr id="5" name="Image 0" descr="preencoded.png"/>
          <p:cNvPicPr>
            <a:picLocks noChangeAspect="1"/>
          </p:cNvPicPr>
          <p:nvPr/>
        </p:nvPicPr>
        <p:blipFill>
          <a:blip r:embed="rId3"/>
          <a:stretch>
            <a:fillRect/>
          </a:stretch>
        </p:blipFill>
        <p:spPr>
          <a:xfrm>
            <a:off x="5032653" y="1922978"/>
            <a:ext cx="4564975" cy="4564975"/>
          </a:xfrm>
          <a:prstGeom prst="rect">
            <a:avLst/>
          </a:prstGeom>
        </p:spPr>
      </p:pic>
      <p:pic>
        <p:nvPicPr>
          <p:cNvPr id="6" name="Image 1" descr="preencoded.png"/>
          <p:cNvPicPr>
            <a:picLocks noChangeAspect="1"/>
          </p:cNvPicPr>
          <p:nvPr/>
        </p:nvPicPr>
        <p:blipFill>
          <a:blip r:embed="rId4"/>
          <a:stretch>
            <a:fillRect/>
          </a:stretch>
        </p:blipFill>
        <p:spPr>
          <a:xfrm>
            <a:off x="6015633" y="2863453"/>
            <a:ext cx="339328" cy="424220"/>
          </a:xfrm>
          <a:prstGeom prst="rect">
            <a:avLst/>
          </a:prstGeom>
        </p:spPr>
      </p:pic>
      <p:sp>
        <p:nvSpPr>
          <p:cNvPr id="7" name="Text 3"/>
          <p:cNvSpPr/>
          <p:nvPr/>
        </p:nvSpPr>
        <p:spPr>
          <a:xfrm>
            <a:off x="9937790" y="2643188"/>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Location Information</a:t>
            </a:r>
            <a:endParaRPr lang="en-US" sz="2200" dirty="0"/>
          </a:p>
        </p:txBody>
      </p:sp>
      <p:sp>
        <p:nvSpPr>
          <p:cNvPr id="8" name="Text 4"/>
          <p:cNvSpPr/>
          <p:nvPr/>
        </p:nvSpPr>
        <p:spPr>
          <a:xfrm>
            <a:off x="9937790" y="3133606"/>
            <a:ext cx="3898821"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Source, Destination, Route</a:t>
            </a:r>
            <a:endParaRPr lang="en-US" sz="1750" dirty="0"/>
          </a:p>
        </p:txBody>
      </p:sp>
      <p:pic>
        <p:nvPicPr>
          <p:cNvPr id="9" name="Image 2" descr="preencoded.png"/>
          <p:cNvPicPr>
            <a:picLocks noChangeAspect="1"/>
          </p:cNvPicPr>
          <p:nvPr/>
        </p:nvPicPr>
        <p:blipFill>
          <a:blip r:embed="rId5"/>
          <a:stretch>
            <a:fillRect/>
          </a:stretch>
        </p:blipFill>
        <p:spPr>
          <a:xfrm>
            <a:off x="5032653" y="1922978"/>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8275201" y="2863453"/>
            <a:ext cx="339328" cy="424220"/>
          </a:xfrm>
          <a:prstGeom prst="rect">
            <a:avLst/>
          </a:prstGeom>
        </p:spPr>
      </p:pic>
      <p:sp>
        <p:nvSpPr>
          <p:cNvPr id="11" name="Text 5"/>
          <p:cNvSpPr/>
          <p:nvPr/>
        </p:nvSpPr>
        <p:spPr>
          <a:xfrm>
            <a:off x="9937790" y="5095756"/>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Airline Details</a:t>
            </a:r>
            <a:endParaRPr lang="en-US" sz="2200" dirty="0"/>
          </a:p>
        </p:txBody>
      </p:sp>
      <p:sp>
        <p:nvSpPr>
          <p:cNvPr id="12" name="Text 6"/>
          <p:cNvSpPr/>
          <p:nvPr/>
        </p:nvSpPr>
        <p:spPr>
          <a:xfrm>
            <a:off x="9937790" y="5586174"/>
            <a:ext cx="3898821"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Airline name, Additional Info</a:t>
            </a:r>
            <a:endParaRPr lang="en-US" sz="1750" dirty="0"/>
          </a:p>
        </p:txBody>
      </p:sp>
      <p:pic>
        <p:nvPicPr>
          <p:cNvPr id="13" name="Image 4" descr="preencoded.png"/>
          <p:cNvPicPr>
            <a:picLocks noChangeAspect="1"/>
          </p:cNvPicPr>
          <p:nvPr/>
        </p:nvPicPr>
        <p:blipFill>
          <a:blip r:embed="rId7"/>
          <a:stretch>
            <a:fillRect/>
          </a:stretch>
        </p:blipFill>
        <p:spPr>
          <a:xfrm>
            <a:off x="5032653" y="1922978"/>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8275201" y="5123021"/>
            <a:ext cx="339328" cy="424220"/>
          </a:xfrm>
          <a:prstGeom prst="rect">
            <a:avLst/>
          </a:prstGeom>
        </p:spPr>
      </p:pic>
      <p:sp>
        <p:nvSpPr>
          <p:cNvPr id="15" name="Text 7"/>
          <p:cNvSpPr/>
          <p:nvPr/>
        </p:nvSpPr>
        <p:spPr>
          <a:xfrm>
            <a:off x="1857256" y="5095756"/>
            <a:ext cx="2835235" cy="354330"/>
          </a:xfrm>
          <a:prstGeom prst="rect">
            <a:avLst/>
          </a:prstGeom>
          <a:noFill/>
          <a:ln/>
        </p:spPr>
        <p:txBody>
          <a:bodyPr wrap="none" lIns="0" tIns="0" rIns="0" bIns="0" rtlCol="0" anchor="t"/>
          <a:lstStyle/>
          <a:p>
            <a:pPr marL="0" indent="0" algn="r">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Journey Specifics</a:t>
            </a:r>
            <a:endParaRPr lang="en-US" sz="2200" dirty="0"/>
          </a:p>
        </p:txBody>
      </p:sp>
      <p:sp>
        <p:nvSpPr>
          <p:cNvPr id="16" name="Text 8"/>
          <p:cNvSpPr/>
          <p:nvPr/>
        </p:nvSpPr>
        <p:spPr>
          <a:xfrm>
            <a:off x="793790" y="5586174"/>
            <a:ext cx="3898702" cy="362903"/>
          </a:xfrm>
          <a:prstGeom prst="rect">
            <a:avLst/>
          </a:prstGeom>
          <a:noFill/>
          <a:ln/>
        </p:spPr>
        <p:txBody>
          <a:bodyPr wrap="none" lIns="0" tIns="0" rIns="0" bIns="0" rtlCol="0" anchor="t"/>
          <a:lstStyle/>
          <a:p>
            <a:pPr marL="0" indent="0" algn="r">
              <a:lnSpc>
                <a:spcPts val="2850"/>
              </a:lnSpc>
              <a:buNone/>
            </a:pPr>
            <a:r>
              <a:rPr lang="en-US" sz="1750" kern="0" spc="-36" dirty="0">
                <a:solidFill>
                  <a:srgbClr val="272525"/>
                </a:solidFill>
                <a:latin typeface="Inter" pitchFamily="34" charset="0"/>
                <a:ea typeface="Inter" pitchFamily="34" charset="-122"/>
                <a:cs typeface="Inter" pitchFamily="34" charset="-120"/>
              </a:rPr>
              <a:t>Total Stops, Duration</a:t>
            </a:r>
            <a:endParaRPr lang="en-US" sz="1750" dirty="0"/>
          </a:p>
        </p:txBody>
      </p:sp>
      <p:pic>
        <p:nvPicPr>
          <p:cNvPr id="17" name="Image 6" descr="preencoded.png"/>
          <p:cNvPicPr>
            <a:picLocks noChangeAspect="1"/>
          </p:cNvPicPr>
          <p:nvPr/>
        </p:nvPicPr>
        <p:blipFill>
          <a:blip r:embed="rId9"/>
          <a:stretch>
            <a:fillRect/>
          </a:stretch>
        </p:blipFill>
        <p:spPr>
          <a:xfrm>
            <a:off x="5032653" y="1922978"/>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6015633" y="5123021"/>
            <a:ext cx="339328" cy="424220"/>
          </a:xfrm>
          <a:prstGeom prst="rect">
            <a:avLst/>
          </a:prstGeom>
        </p:spPr>
      </p:pic>
      <p:sp>
        <p:nvSpPr>
          <p:cNvPr id="19" name="Text 9"/>
          <p:cNvSpPr/>
          <p:nvPr/>
        </p:nvSpPr>
        <p:spPr>
          <a:xfrm>
            <a:off x="793790" y="6743105"/>
            <a:ext cx="130428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The Flight_Price.csv dataset contains comprehensive information about flights, including temporal data, location information, airline details, and journey specifics. This rich dataset provides the foundation for building accurate price prediction models.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993583"/>
          </a:xfrm>
          <a:prstGeom prst="rect">
            <a:avLst/>
          </a:prstGeom>
        </p:spPr>
      </p:pic>
      <p:sp>
        <p:nvSpPr>
          <p:cNvPr id="3" name="Text 0"/>
          <p:cNvSpPr/>
          <p:nvPr/>
        </p:nvSpPr>
        <p:spPr>
          <a:xfrm>
            <a:off x="558165" y="2432090"/>
            <a:ext cx="7888129" cy="498396"/>
          </a:xfrm>
          <a:prstGeom prst="rect">
            <a:avLst/>
          </a:prstGeom>
          <a:noFill/>
          <a:ln/>
        </p:spPr>
        <p:txBody>
          <a:bodyPr wrap="none" lIns="0" tIns="0" rIns="0" bIns="0" rtlCol="0" anchor="t"/>
          <a:lstStyle/>
          <a:p>
            <a:pPr marL="0" indent="0" algn="l">
              <a:lnSpc>
                <a:spcPts val="3900"/>
              </a:lnSpc>
              <a:buNone/>
            </a:pPr>
            <a:r>
              <a:rPr lang="en-US" sz="3100" b="1" kern="0" spc="-94" dirty="0">
                <a:solidFill>
                  <a:srgbClr val="000000"/>
                </a:solidFill>
                <a:latin typeface="Inter Bold" pitchFamily="34" charset="0"/>
                <a:ea typeface="Inter Bold" pitchFamily="34" charset="-122"/>
                <a:cs typeface="Inter Bold" pitchFamily="34" charset="-120"/>
              </a:rPr>
              <a:t>Flight Price Prediction: Technical Approach</a:t>
            </a:r>
            <a:endParaRPr lang="en-US" sz="3100" dirty="0"/>
          </a:p>
        </p:txBody>
      </p:sp>
      <p:pic>
        <p:nvPicPr>
          <p:cNvPr id="4" name="Image 1" descr="preencoded.png"/>
          <p:cNvPicPr>
            <a:picLocks noChangeAspect="1"/>
          </p:cNvPicPr>
          <p:nvPr/>
        </p:nvPicPr>
        <p:blipFill>
          <a:blip r:embed="rId4"/>
          <a:stretch>
            <a:fillRect/>
          </a:stretch>
        </p:blipFill>
        <p:spPr>
          <a:xfrm>
            <a:off x="558165" y="3169682"/>
            <a:ext cx="797362" cy="1540788"/>
          </a:xfrm>
          <a:prstGeom prst="rect">
            <a:avLst/>
          </a:prstGeom>
        </p:spPr>
      </p:pic>
      <p:sp>
        <p:nvSpPr>
          <p:cNvPr id="5" name="Text 1"/>
          <p:cNvSpPr/>
          <p:nvPr/>
        </p:nvSpPr>
        <p:spPr>
          <a:xfrm>
            <a:off x="1594723" y="3329107"/>
            <a:ext cx="1993583" cy="249079"/>
          </a:xfrm>
          <a:prstGeom prst="rect">
            <a:avLst/>
          </a:prstGeom>
          <a:noFill/>
          <a:ln/>
        </p:spPr>
        <p:txBody>
          <a:bodyPr wrap="none" lIns="0" tIns="0" rIns="0" bIns="0" rtlCol="0" anchor="t"/>
          <a:lstStyle/>
          <a:p>
            <a:pPr marL="0" indent="0" algn="l">
              <a:lnSpc>
                <a:spcPts val="1950"/>
              </a:lnSpc>
              <a:buNone/>
            </a:pPr>
            <a:r>
              <a:rPr lang="en-US" sz="1550" b="1" kern="0" spc="-47" dirty="0">
                <a:solidFill>
                  <a:srgbClr val="272525"/>
                </a:solidFill>
                <a:latin typeface="Inter Bold" pitchFamily="34" charset="0"/>
                <a:ea typeface="Inter Bold" pitchFamily="34" charset="-122"/>
                <a:cs typeface="Inter Bold" pitchFamily="34" charset="-120"/>
              </a:rPr>
              <a:t>Data Preprocessing</a:t>
            </a:r>
            <a:endParaRPr lang="en-US" sz="1550" dirty="0"/>
          </a:p>
        </p:txBody>
      </p:sp>
      <p:sp>
        <p:nvSpPr>
          <p:cNvPr id="6" name="Text 2"/>
          <p:cNvSpPr/>
          <p:nvPr/>
        </p:nvSpPr>
        <p:spPr>
          <a:xfrm>
            <a:off x="1594723" y="3673793"/>
            <a:ext cx="12477512" cy="255270"/>
          </a:xfrm>
          <a:prstGeom prst="rect">
            <a:avLst/>
          </a:prstGeom>
          <a:noFill/>
          <a:ln/>
        </p:spPr>
        <p:txBody>
          <a:bodyPr wrap="none" lIns="0" tIns="0" rIns="0" bIns="0" rtlCol="0" anchor="t"/>
          <a:lstStyle/>
          <a:p>
            <a:pPr marL="342900" indent="-342900" algn="l">
              <a:lnSpc>
                <a:spcPts val="2000"/>
              </a:lnSpc>
              <a:buSzPct val="100000"/>
              <a:buChar char="•"/>
            </a:pPr>
            <a:r>
              <a:rPr lang="en-US" sz="1500" kern="0" spc="-25" dirty="0">
                <a:solidFill>
                  <a:srgbClr val="272525"/>
                </a:solidFill>
                <a:latin typeface="Inter" pitchFamily="34" charset="0"/>
                <a:ea typeface="Inter" pitchFamily="34" charset="-122"/>
                <a:cs typeface="Inter" pitchFamily="34" charset="-120"/>
              </a:rPr>
              <a:t>Load and clean the dataset by removing missing or duplicate entries</a:t>
            </a:r>
            <a:endParaRPr lang="en-US" sz="1500" dirty="0"/>
          </a:p>
        </p:txBody>
      </p:sp>
      <p:sp>
        <p:nvSpPr>
          <p:cNvPr id="7" name="Text 3"/>
          <p:cNvSpPr/>
          <p:nvPr/>
        </p:nvSpPr>
        <p:spPr>
          <a:xfrm>
            <a:off x="1594723" y="3984784"/>
            <a:ext cx="12477512" cy="255270"/>
          </a:xfrm>
          <a:prstGeom prst="rect">
            <a:avLst/>
          </a:prstGeom>
          <a:noFill/>
          <a:ln/>
        </p:spPr>
        <p:txBody>
          <a:bodyPr wrap="none" lIns="0" tIns="0" rIns="0" bIns="0" rtlCol="0" anchor="t"/>
          <a:lstStyle/>
          <a:p>
            <a:pPr marL="342900" indent="-342900" algn="l">
              <a:lnSpc>
                <a:spcPts val="2000"/>
              </a:lnSpc>
              <a:buSzPct val="100000"/>
              <a:buChar char="•"/>
            </a:pPr>
            <a:r>
              <a:rPr lang="en-US" sz="1500" kern="0" spc="-25" dirty="0">
                <a:solidFill>
                  <a:srgbClr val="272525"/>
                </a:solidFill>
                <a:latin typeface="Inter" pitchFamily="34" charset="0"/>
                <a:ea typeface="Inter" pitchFamily="34" charset="-122"/>
                <a:cs typeface="Inter" pitchFamily="34" charset="-120"/>
              </a:rPr>
              <a:t>Convert date and time columns into standard formats</a:t>
            </a:r>
            <a:endParaRPr lang="en-US" sz="1500" dirty="0"/>
          </a:p>
        </p:txBody>
      </p:sp>
      <p:sp>
        <p:nvSpPr>
          <p:cNvPr id="8" name="Text 4"/>
          <p:cNvSpPr/>
          <p:nvPr/>
        </p:nvSpPr>
        <p:spPr>
          <a:xfrm>
            <a:off x="1594723" y="4295775"/>
            <a:ext cx="12477512" cy="255270"/>
          </a:xfrm>
          <a:prstGeom prst="rect">
            <a:avLst/>
          </a:prstGeom>
          <a:noFill/>
          <a:ln/>
        </p:spPr>
        <p:txBody>
          <a:bodyPr wrap="none" lIns="0" tIns="0" rIns="0" bIns="0" rtlCol="0" anchor="t"/>
          <a:lstStyle/>
          <a:p>
            <a:pPr marL="342900" indent="-342900" algn="l">
              <a:lnSpc>
                <a:spcPts val="2000"/>
              </a:lnSpc>
              <a:buSzPct val="100000"/>
              <a:buChar char="•"/>
            </a:pPr>
            <a:r>
              <a:rPr lang="en-US" sz="1500" kern="0" spc="-25" dirty="0">
                <a:solidFill>
                  <a:srgbClr val="272525"/>
                </a:solidFill>
                <a:latin typeface="Inter" pitchFamily="34" charset="0"/>
                <a:ea typeface="Inter" pitchFamily="34" charset="-122"/>
                <a:cs typeface="Inter" pitchFamily="34" charset="-120"/>
              </a:rPr>
              <a:t>Perform feature engineering to calculate new features like price per minute</a:t>
            </a:r>
            <a:endParaRPr lang="en-US" sz="1500" dirty="0"/>
          </a:p>
        </p:txBody>
      </p:sp>
      <p:pic>
        <p:nvPicPr>
          <p:cNvPr id="9" name="Image 2" descr="preencoded.png"/>
          <p:cNvPicPr>
            <a:picLocks noChangeAspect="1"/>
          </p:cNvPicPr>
          <p:nvPr/>
        </p:nvPicPr>
        <p:blipFill>
          <a:blip r:embed="rId5"/>
          <a:stretch>
            <a:fillRect/>
          </a:stretch>
        </p:blipFill>
        <p:spPr>
          <a:xfrm>
            <a:off x="558165" y="4710470"/>
            <a:ext cx="797362" cy="1540788"/>
          </a:xfrm>
          <a:prstGeom prst="rect">
            <a:avLst/>
          </a:prstGeom>
        </p:spPr>
      </p:pic>
      <p:sp>
        <p:nvSpPr>
          <p:cNvPr id="10" name="Text 5"/>
          <p:cNvSpPr/>
          <p:nvPr/>
        </p:nvSpPr>
        <p:spPr>
          <a:xfrm>
            <a:off x="1594723" y="4869894"/>
            <a:ext cx="1993583" cy="249079"/>
          </a:xfrm>
          <a:prstGeom prst="rect">
            <a:avLst/>
          </a:prstGeom>
          <a:noFill/>
          <a:ln/>
        </p:spPr>
        <p:txBody>
          <a:bodyPr wrap="none" lIns="0" tIns="0" rIns="0" bIns="0" rtlCol="0" anchor="t"/>
          <a:lstStyle/>
          <a:p>
            <a:pPr marL="0" indent="0" algn="l">
              <a:lnSpc>
                <a:spcPts val="1950"/>
              </a:lnSpc>
              <a:buNone/>
            </a:pPr>
            <a:r>
              <a:rPr lang="en-US" sz="1550" b="1" kern="0" spc="-47" dirty="0">
                <a:solidFill>
                  <a:srgbClr val="272525"/>
                </a:solidFill>
                <a:latin typeface="Inter Bold" pitchFamily="34" charset="0"/>
                <a:ea typeface="Inter Bold" pitchFamily="34" charset="-122"/>
                <a:cs typeface="Inter Bold" pitchFamily="34" charset="-120"/>
              </a:rPr>
              <a:t>Model Development</a:t>
            </a:r>
            <a:endParaRPr lang="en-US" sz="1550" dirty="0"/>
          </a:p>
        </p:txBody>
      </p:sp>
      <p:sp>
        <p:nvSpPr>
          <p:cNvPr id="11" name="Text 6"/>
          <p:cNvSpPr/>
          <p:nvPr/>
        </p:nvSpPr>
        <p:spPr>
          <a:xfrm>
            <a:off x="1594723" y="5214580"/>
            <a:ext cx="12477512" cy="255270"/>
          </a:xfrm>
          <a:prstGeom prst="rect">
            <a:avLst/>
          </a:prstGeom>
          <a:noFill/>
          <a:ln/>
        </p:spPr>
        <p:txBody>
          <a:bodyPr wrap="none" lIns="0" tIns="0" rIns="0" bIns="0" rtlCol="0" anchor="t"/>
          <a:lstStyle/>
          <a:p>
            <a:pPr marL="342900" indent="-342900" algn="l">
              <a:lnSpc>
                <a:spcPts val="2000"/>
              </a:lnSpc>
              <a:buSzPct val="100000"/>
              <a:buChar char="•"/>
            </a:pPr>
            <a:r>
              <a:rPr lang="en-US" sz="1500" kern="0" spc="-25" dirty="0">
                <a:solidFill>
                  <a:srgbClr val="272525"/>
                </a:solidFill>
                <a:latin typeface="Inter" pitchFamily="34" charset="0"/>
                <a:ea typeface="Inter" pitchFamily="34" charset="-122"/>
                <a:cs typeface="Inter" pitchFamily="34" charset="-120"/>
              </a:rPr>
              <a:t>Conduct exploratory data analysis to identify trends and correlations</a:t>
            </a:r>
            <a:endParaRPr lang="en-US" sz="1500" dirty="0"/>
          </a:p>
        </p:txBody>
      </p:sp>
      <p:sp>
        <p:nvSpPr>
          <p:cNvPr id="12" name="Text 7"/>
          <p:cNvSpPr/>
          <p:nvPr/>
        </p:nvSpPr>
        <p:spPr>
          <a:xfrm>
            <a:off x="1594723" y="5525572"/>
            <a:ext cx="12477512" cy="255270"/>
          </a:xfrm>
          <a:prstGeom prst="rect">
            <a:avLst/>
          </a:prstGeom>
          <a:noFill/>
          <a:ln/>
        </p:spPr>
        <p:txBody>
          <a:bodyPr wrap="none" lIns="0" tIns="0" rIns="0" bIns="0" rtlCol="0" anchor="t"/>
          <a:lstStyle/>
          <a:p>
            <a:pPr marL="342900" indent="-342900" algn="l">
              <a:lnSpc>
                <a:spcPts val="2000"/>
              </a:lnSpc>
              <a:buSzPct val="100000"/>
              <a:buChar char="•"/>
            </a:pPr>
            <a:r>
              <a:rPr lang="en-US" sz="1500" kern="0" spc="-25" dirty="0">
                <a:solidFill>
                  <a:srgbClr val="272525"/>
                </a:solidFill>
                <a:latin typeface="Inter" pitchFamily="34" charset="0"/>
                <a:ea typeface="Inter" pitchFamily="34" charset="-122"/>
                <a:cs typeface="Inter" pitchFamily="34" charset="-120"/>
              </a:rPr>
              <a:t>Train regression models (Linear Regression, Random Forest, XGBoost)</a:t>
            </a:r>
            <a:endParaRPr lang="en-US" sz="1500" dirty="0"/>
          </a:p>
        </p:txBody>
      </p:sp>
      <p:sp>
        <p:nvSpPr>
          <p:cNvPr id="13" name="Text 8"/>
          <p:cNvSpPr/>
          <p:nvPr/>
        </p:nvSpPr>
        <p:spPr>
          <a:xfrm>
            <a:off x="1594723" y="5836563"/>
            <a:ext cx="12477512" cy="255270"/>
          </a:xfrm>
          <a:prstGeom prst="rect">
            <a:avLst/>
          </a:prstGeom>
          <a:noFill/>
          <a:ln/>
        </p:spPr>
        <p:txBody>
          <a:bodyPr wrap="none" lIns="0" tIns="0" rIns="0" bIns="0" rtlCol="0" anchor="t"/>
          <a:lstStyle/>
          <a:p>
            <a:pPr marL="342900" indent="-342900" algn="l">
              <a:lnSpc>
                <a:spcPts val="2000"/>
              </a:lnSpc>
              <a:buSzPct val="100000"/>
              <a:buChar char="•"/>
            </a:pPr>
            <a:r>
              <a:rPr lang="en-US" sz="1500" kern="0" spc="-25" dirty="0">
                <a:solidFill>
                  <a:srgbClr val="272525"/>
                </a:solidFill>
                <a:latin typeface="Inter" pitchFamily="34" charset="0"/>
                <a:ea typeface="Inter" pitchFamily="34" charset="-122"/>
                <a:cs typeface="Inter" pitchFamily="34" charset="-120"/>
              </a:rPr>
              <a:t>Log experiments and metrics using MLflow for model comparison</a:t>
            </a:r>
            <a:endParaRPr lang="en-US" sz="1500" dirty="0"/>
          </a:p>
        </p:txBody>
      </p:sp>
      <p:pic>
        <p:nvPicPr>
          <p:cNvPr id="14" name="Image 3" descr="preencoded.png"/>
          <p:cNvPicPr>
            <a:picLocks noChangeAspect="1"/>
          </p:cNvPicPr>
          <p:nvPr/>
        </p:nvPicPr>
        <p:blipFill>
          <a:blip r:embed="rId6"/>
          <a:stretch>
            <a:fillRect/>
          </a:stretch>
        </p:blipFill>
        <p:spPr>
          <a:xfrm>
            <a:off x="558165" y="6251258"/>
            <a:ext cx="797362" cy="1540788"/>
          </a:xfrm>
          <a:prstGeom prst="rect">
            <a:avLst/>
          </a:prstGeom>
        </p:spPr>
      </p:pic>
      <p:sp>
        <p:nvSpPr>
          <p:cNvPr id="15" name="Text 9"/>
          <p:cNvSpPr/>
          <p:nvPr/>
        </p:nvSpPr>
        <p:spPr>
          <a:xfrm>
            <a:off x="1594723" y="6410682"/>
            <a:ext cx="2319338" cy="249079"/>
          </a:xfrm>
          <a:prstGeom prst="rect">
            <a:avLst/>
          </a:prstGeom>
          <a:noFill/>
          <a:ln/>
        </p:spPr>
        <p:txBody>
          <a:bodyPr wrap="none" lIns="0" tIns="0" rIns="0" bIns="0" rtlCol="0" anchor="t"/>
          <a:lstStyle/>
          <a:p>
            <a:pPr marL="0" indent="0" algn="l">
              <a:lnSpc>
                <a:spcPts val="1950"/>
              </a:lnSpc>
              <a:buNone/>
            </a:pPr>
            <a:r>
              <a:rPr lang="en-US" sz="1550" b="1" kern="0" spc="-47" dirty="0">
                <a:solidFill>
                  <a:srgbClr val="272525"/>
                </a:solidFill>
                <a:latin typeface="Inter Bold" pitchFamily="34" charset="0"/>
                <a:ea typeface="Inter Bold" pitchFamily="34" charset="-122"/>
                <a:cs typeface="Inter Bold" pitchFamily="34" charset="-120"/>
              </a:rPr>
              <a:t>Application Development</a:t>
            </a:r>
            <a:endParaRPr lang="en-US" sz="1550" dirty="0"/>
          </a:p>
        </p:txBody>
      </p:sp>
      <p:sp>
        <p:nvSpPr>
          <p:cNvPr id="16" name="Text 10"/>
          <p:cNvSpPr/>
          <p:nvPr/>
        </p:nvSpPr>
        <p:spPr>
          <a:xfrm>
            <a:off x="1594723" y="6755368"/>
            <a:ext cx="12477512" cy="255270"/>
          </a:xfrm>
          <a:prstGeom prst="rect">
            <a:avLst/>
          </a:prstGeom>
          <a:noFill/>
          <a:ln/>
        </p:spPr>
        <p:txBody>
          <a:bodyPr wrap="none" lIns="0" tIns="0" rIns="0" bIns="0" rtlCol="0" anchor="t"/>
          <a:lstStyle/>
          <a:p>
            <a:pPr marL="342900" indent="-342900" algn="l">
              <a:lnSpc>
                <a:spcPts val="2000"/>
              </a:lnSpc>
              <a:buSzPct val="100000"/>
              <a:buChar char="•"/>
            </a:pPr>
            <a:r>
              <a:rPr lang="en-US" sz="1500" kern="0" spc="-25" dirty="0">
                <a:solidFill>
                  <a:srgbClr val="272525"/>
                </a:solidFill>
                <a:latin typeface="Inter" pitchFamily="34" charset="0"/>
                <a:ea typeface="Inter" pitchFamily="34" charset="-122"/>
                <a:cs typeface="Inter" pitchFamily="34" charset="-120"/>
              </a:rPr>
              <a:t>Build an interactive Streamlit app with visualizations of flight price trends</a:t>
            </a:r>
            <a:endParaRPr lang="en-US" sz="1500" dirty="0"/>
          </a:p>
        </p:txBody>
      </p:sp>
      <p:sp>
        <p:nvSpPr>
          <p:cNvPr id="17" name="Text 11"/>
          <p:cNvSpPr/>
          <p:nvPr/>
        </p:nvSpPr>
        <p:spPr>
          <a:xfrm>
            <a:off x="1594723" y="7066359"/>
            <a:ext cx="12477512" cy="255270"/>
          </a:xfrm>
          <a:prstGeom prst="rect">
            <a:avLst/>
          </a:prstGeom>
          <a:noFill/>
          <a:ln/>
        </p:spPr>
        <p:txBody>
          <a:bodyPr wrap="none" lIns="0" tIns="0" rIns="0" bIns="0" rtlCol="0" anchor="t"/>
          <a:lstStyle/>
          <a:p>
            <a:pPr marL="342900" indent="-342900" algn="l">
              <a:lnSpc>
                <a:spcPts val="2000"/>
              </a:lnSpc>
              <a:buSzPct val="100000"/>
              <a:buChar char="•"/>
            </a:pPr>
            <a:r>
              <a:rPr lang="en-US" sz="1500" kern="0" spc="-25" dirty="0">
                <a:solidFill>
                  <a:srgbClr val="272525"/>
                </a:solidFill>
                <a:latin typeface="Inter" pitchFamily="34" charset="0"/>
                <a:ea typeface="Inter" pitchFamily="34" charset="-122"/>
                <a:cs typeface="Inter" pitchFamily="34" charset="-120"/>
              </a:rPr>
              <a:t>Implement filtering by route, airline, and time</a:t>
            </a:r>
            <a:endParaRPr lang="en-US" sz="1500" dirty="0"/>
          </a:p>
        </p:txBody>
      </p:sp>
      <p:sp>
        <p:nvSpPr>
          <p:cNvPr id="18" name="Text 12"/>
          <p:cNvSpPr/>
          <p:nvPr/>
        </p:nvSpPr>
        <p:spPr>
          <a:xfrm>
            <a:off x="1594723" y="7377351"/>
            <a:ext cx="12477512" cy="255270"/>
          </a:xfrm>
          <a:prstGeom prst="rect">
            <a:avLst/>
          </a:prstGeom>
          <a:noFill/>
          <a:ln/>
        </p:spPr>
        <p:txBody>
          <a:bodyPr wrap="none" lIns="0" tIns="0" rIns="0" bIns="0" rtlCol="0" anchor="t"/>
          <a:lstStyle/>
          <a:p>
            <a:pPr marL="342900" indent="-342900" algn="l">
              <a:lnSpc>
                <a:spcPts val="2000"/>
              </a:lnSpc>
              <a:buSzPct val="100000"/>
              <a:buChar char="•"/>
            </a:pPr>
            <a:r>
              <a:rPr lang="en-US" sz="1500" kern="0" spc="-25" dirty="0">
                <a:solidFill>
                  <a:srgbClr val="272525"/>
                </a:solidFill>
                <a:latin typeface="Inter" pitchFamily="34" charset="0"/>
                <a:ea typeface="Inter" pitchFamily="34" charset="-122"/>
                <a:cs typeface="Inter" pitchFamily="34" charset="-120"/>
              </a:rPr>
              <a:t>Integrate MLflow model registry for prediction functionality</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1163" y="1050608"/>
            <a:ext cx="12799457" cy="652820"/>
          </a:xfrm>
          <a:prstGeom prst="rect">
            <a:avLst/>
          </a:prstGeom>
          <a:noFill/>
          <a:ln/>
        </p:spPr>
        <p:txBody>
          <a:bodyPr wrap="none" lIns="0" tIns="0" rIns="0" bIns="0" rtlCol="0" anchor="t"/>
          <a:lstStyle/>
          <a:p>
            <a:pPr marL="0" indent="0" algn="l">
              <a:lnSpc>
                <a:spcPts val="5100"/>
              </a:lnSpc>
              <a:buNone/>
            </a:pPr>
            <a:r>
              <a:rPr lang="en-US" sz="4100" b="1" kern="0" spc="-123" dirty="0">
                <a:solidFill>
                  <a:srgbClr val="000000"/>
                </a:solidFill>
                <a:latin typeface="Inter Bold" pitchFamily="34" charset="0"/>
                <a:ea typeface="Inter Bold" pitchFamily="34" charset="-122"/>
                <a:cs typeface="Inter Bold" pitchFamily="34" charset="-120"/>
              </a:rPr>
              <a:t>Customer Satisfaction Prediction: Problem Statement</a:t>
            </a:r>
            <a:endParaRPr lang="en-US" sz="4100" dirty="0"/>
          </a:p>
        </p:txBody>
      </p:sp>
      <p:sp>
        <p:nvSpPr>
          <p:cNvPr id="3" name="Shape 1"/>
          <p:cNvSpPr/>
          <p:nvPr/>
        </p:nvSpPr>
        <p:spPr>
          <a:xfrm>
            <a:off x="731163" y="2121218"/>
            <a:ext cx="2194560" cy="1203603"/>
          </a:xfrm>
          <a:prstGeom prst="roundRect">
            <a:avLst>
              <a:gd name="adj" fmla="val 7291"/>
            </a:avLst>
          </a:prstGeom>
          <a:solidFill>
            <a:srgbClr val="DADBF1"/>
          </a:solidFill>
          <a:ln w="7620">
            <a:solidFill>
              <a:srgbClr val="C0C1D7"/>
            </a:solidFill>
            <a:prstDash val="solid"/>
          </a:ln>
        </p:spPr>
      </p:sp>
      <p:pic>
        <p:nvPicPr>
          <p:cNvPr id="4" name="Image 0" descr="preencoded.png"/>
          <p:cNvPicPr>
            <a:picLocks noChangeAspect="1"/>
          </p:cNvPicPr>
          <p:nvPr/>
        </p:nvPicPr>
        <p:blipFill>
          <a:blip r:embed="rId3"/>
          <a:stretch>
            <a:fillRect/>
          </a:stretch>
        </p:blipFill>
        <p:spPr>
          <a:xfrm>
            <a:off x="1681520" y="2539365"/>
            <a:ext cx="293727" cy="367189"/>
          </a:xfrm>
          <a:prstGeom prst="rect">
            <a:avLst/>
          </a:prstGeom>
        </p:spPr>
      </p:pic>
      <p:sp>
        <p:nvSpPr>
          <p:cNvPr id="5" name="Text 2"/>
          <p:cNvSpPr/>
          <p:nvPr/>
        </p:nvSpPr>
        <p:spPr>
          <a:xfrm>
            <a:off x="3134558" y="2330053"/>
            <a:ext cx="2857262" cy="326350"/>
          </a:xfrm>
          <a:prstGeom prst="rect">
            <a:avLst/>
          </a:prstGeom>
          <a:noFill/>
          <a:ln/>
        </p:spPr>
        <p:txBody>
          <a:bodyPr wrap="none" lIns="0" tIns="0" rIns="0" bIns="0" rtlCol="0" anchor="t"/>
          <a:lstStyle/>
          <a:p>
            <a:pPr marL="0" indent="0" algn="l">
              <a:lnSpc>
                <a:spcPts val="2550"/>
              </a:lnSpc>
              <a:buNone/>
            </a:pPr>
            <a:r>
              <a:rPr lang="en-US" sz="2050" b="1" kern="0" spc="-62" dirty="0">
                <a:solidFill>
                  <a:srgbClr val="272525"/>
                </a:solidFill>
                <a:latin typeface="Inter Bold" pitchFamily="34" charset="0"/>
                <a:ea typeface="Inter Bold" pitchFamily="34" charset="-122"/>
                <a:cs typeface="Inter Bold" pitchFamily="34" charset="-120"/>
              </a:rPr>
              <a:t>Challenge Identification</a:t>
            </a:r>
            <a:endParaRPr lang="en-US" sz="2050" dirty="0"/>
          </a:p>
        </p:txBody>
      </p:sp>
      <p:sp>
        <p:nvSpPr>
          <p:cNvPr id="6" name="Text 3"/>
          <p:cNvSpPr/>
          <p:nvPr/>
        </p:nvSpPr>
        <p:spPr>
          <a:xfrm>
            <a:off x="3134558" y="2781657"/>
            <a:ext cx="8304371" cy="334328"/>
          </a:xfrm>
          <a:prstGeom prst="rect">
            <a:avLst/>
          </a:prstGeom>
          <a:noFill/>
          <a:ln/>
        </p:spPr>
        <p:txBody>
          <a:bodyPr wrap="none" lIns="0" tIns="0" rIns="0" bIns="0" rtlCol="0" anchor="t"/>
          <a:lstStyle/>
          <a:p>
            <a:pPr marL="0" indent="0" algn="l">
              <a:lnSpc>
                <a:spcPts val="2600"/>
              </a:lnSpc>
              <a:buNone/>
            </a:pPr>
            <a:r>
              <a:rPr lang="en-US" sz="1600" kern="0" spc="-33" dirty="0">
                <a:solidFill>
                  <a:srgbClr val="272525"/>
                </a:solidFill>
                <a:latin typeface="Inter" pitchFamily="34" charset="0"/>
                <a:ea typeface="Inter" pitchFamily="34" charset="-122"/>
                <a:cs typeface="Inter" pitchFamily="34" charset="-120"/>
              </a:rPr>
              <a:t>Build a classification model to predict customer satisfaction levels for airline passengers</a:t>
            </a:r>
            <a:endParaRPr lang="en-US" sz="1600" dirty="0"/>
          </a:p>
        </p:txBody>
      </p:sp>
      <p:sp>
        <p:nvSpPr>
          <p:cNvPr id="7" name="Shape 4"/>
          <p:cNvSpPr/>
          <p:nvPr/>
        </p:nvSpPr>
        <p:spPr>
          <a:xfrm>
            <a:off x="3030141" y="3315295"/>
            <a:ext cx="10764679" cy="11430"/>
          </a:xfrm>
          <a:prstGeom prst="roundRect">
            <a:avLst>
              <a:gd name="adj" fmla="val 767717"/>
            </a:avLst>
          </a:prstGeom>
          <a:solidFill>
            <a:srgbClr val="C0C1D7"/>
          </a:solidFill>
          <a:ln/>
        </p:spPr>
      </p:sp>
      <p:sp>
        <p:nvSpPr>
          <p:cNvPr id="8" name="Shape 5"/>
          <p:cNvSpPr/>
          <p:nvPr/>
        </p:nvSpPr>
        <p:spPr>
          <a:xfrm>
            <a:off x="731163" y="3429238"/>
            <a:ext cx="4389239" cy="1203603"/>
          </a:xfrm>
          <a:prstGeom prst="roundRect">
            <a:avLst>
              <a:gd name="adj" fmla="val 7291"/>
            </a:avLst>
          </a:prstGeom>
          <a:solidFill>
            <a:srgbClr val="DADBF1"/>
          </a:solidFill>
          <a:ln w="7620">
            <a:solidFill>
              <a:srgbClr val="C0C1D7"/>
            </a:solidFill>
            <a:prstDash val="solid"/>
          </a:ln>
        </p:spPr>
      </p:sp>
      <p:pic>
        <p:nvPicPr>
          <p:cNvPr id="9" name="Image 1" descr="preencoded.png"/>
          <p:cNvPicPr>
            <a:picLocks noChangeAspect="1"/>
          </p:cNvPicPr>
          <p:nvPr/>
        </p:nvPicPr>
        <p:blipFill>
          <a:blip r:embed="rId4"/>
          <a:stretch>
            <a:fillRect/>
          </a:stretch>
        </p:blipFill>
        <p:spPr>
          <a:xfrm>
            <a:off x="2778919" y="3847386"/>
            <a:ext cx="293727" cy="367189"/>
          </a:xfrm>
          <a:prstGeom prst="rect">
            <a:avLst/>
          </a:prstGeom>
        </p:spPr>
      </p:pic>
      <p:sp>
        <p:nvSpPr>
          <p:cNvPr id="10" name="Text 6"/>
          <p:cNvSpPr/>
          <p:nvPr/>
        </p:nvSpPr>
        <p:spPr>
          <a:xfrm>
            <a:off x="5329238" y="3638074"/>
            <a:ext cx="2611517" cy="326350"/>
          </a:xfrm>
          <a:prstGeom prst="rect">
            <a:avLst/>
          </a:prstGeom>
          <a:noFill/>
          <a:ln/>
        </p:spPr>
        <p:txBody>
          <a:bodyPr wrap="none" lIns="0" tIns="0" rIns="0" bIns="0" rtlCol="0" anchor="t"/>
          <a:lstStyle/>
          <a:p>
            <a:pPr marL="0" indent="0" algn="l">
              <a:lnSpc>
                <a:spcPts val="2550"/>
              </a:lnSpc>
              <a:buNone/>
            </a:pPr>
            <a:r>
              <a:rPr lang="en-US" sz="2050" b="1" kern="0" spc="-62" dirty="0">
                <a:solidFill>
                  <a:srgbClr val="272525"/>
                </a:solidFill>
                <a:latin typeface="Inter Bold" pitchFamily="34" charset="0"/>
                <a:ea typeface="Inter Bold" pitchFamily="34" charset="-122"/>
                <a:cs typeface="Inter Bold" pitchFamily="34" charset="-120"/>
              </a:rPr>
              <a:t>Data Processing</a:t>
            </a:r>
            <a:endParaRPr lang="en-US" sz="2050" dirty="0"/>
          </a:p>
        </p:txBody>
      </p:sp>
      <p:sp>
        <p:nvSpPr>
          <p:cNvPr id="11" name="Text 7"/>
          <p:cNvSpPr/>
          <p:nvPr/>
        </p:nvSpPr>
        <p:spPr>
          <a:xfrm>
            <a:off x="5329238" y="4089678"/>
            <a:ext cx="7968972" cy="334328"/>
          </a:xfrm>
          <a:prstGeom prst="rect">
            <a:avLst/>
          </a:prstGeom>
          <a:noFill/>
          <a:ln/>
        </p:spPr>
        <p:txBody>
          <a:bodyPr wrap="none" lIns="0" tIns="0" rIns="0" bIns="0" rtlCol="0" anchor="t"/>
          <a:lstStyle/>
          <a:p>
            <a:pPr marL="0" indent="0" algn="l">
              <a:lnSpc>
                <a:spcPts val="2600"/>
              </a:lnSpc>
              <a:buNone/>
            </a:pPr>
            <a:r>
              <a:rPr lang="en-US" sz="1600" kern="0" spc="-33" dirty="0">
                <a:solidFill>
                  <a:srgbClr val="272525"/>
                </a:solidFill>
                <a:latin typeface="Inter" pitchFamily="34" charset="0"/>
                <a:ea typeface="Inter" pitchFamily="34" charset="-122"/>
                <a:cs typeface="Inter" pitchFamily="34" charset="-120"/>
              </a:rPr>
              <a:t>Clean, process, and engineer features from passenger feedback and service ratings</a:t>
            </a:r>
            <a:endParaRPr lang="en-US" sz="1600" dirty="0"/>
          </a:p>
        </p:txBody>
      </p:sp>
      <p:sp>
        <p:nvSpPr>
          <p:cNvPr id="12" name="Shape 8"/>
          <p:cNvSpPr/>
          <p:nvPr/>
        </p:nvSpPr>
        <p:spPr>
          <a:xfrm>
            <a:off x="5224820" y="4623316"/>
            <a:ext cx="8570000" cy="11430"/>
          </a:xfrm>
          <a:prstGeom prst="roundRect">
            <a:avLst>
              <a:gd name="adj" fmla="val 767717"/>
            </a:avLst>
          </a:prstGeom>
          <a:solidFill>
            <a:srgbClr val="C0C1D7"/>
          </a:solidFill>
          <a:ln/>
        </p:spPr>
      </p:sp>
      <p:sp>
        <p:nvSpPr>
          <p:cNvPr id="13" name="Shape 9"/>
          <p:cNvSpPr/>
          <p:nvPr/>
        </p:nvSpPr>
        <p:spPr>
          <a:xfrm>
            <a:off x="731163" y="4737259"/>
            <a:ext cx="6584037" cy="1537930"/>
          </a:xfrm>
          <a:prstGeom prst="roundRect">
            <a:avLst>
              <a:gd name="adj" fmla="val 5706"/>
            </a:avLst>
          </a:prstGeom>
          <a:solidFill>
            <a:srgbClr val="DADBF1"/>
          </a:solidFill>
          <a:ln w="7620">
            <a:solidFill>
              <a:srgbClr val="C0C1D7"/>
            </a:solidFill>
            <a:prstDash val="solid"/>
          </a:ln>
        </p:spPr>
      </p:sp>
      <p:pic>
        <p:nvPicPr>
          <p:cNvPr id="14" name="Image 2" descr="preencoded.png"/>
          <p:cNvPicPr>
            <a:picLocks noChangeAspect="1"/>
          </p:cNvPicPr>
          <p:nvPr/>
        </p:nvPicPr>
        <p:blipFill>
          <a:blip r:embed="rId5"/>
          <a:stretch>
            <a:fillRect/>
          </a:stretch>
        </p:blipFill>
        <p:spPr>
          <a:xfrm>
            <a:off x="3876318" y="5322570"/>
            <a:ext cx="293727" cy="367189"/>
          </a:xfrm>
          <a:prstGeom prst="rect">
            <a:avLst/>
          </a:prstGeom>
        </p:spPr>
      </p:pic>
      <p:sp>
        <p:nvSpPr>
          <p:cNvPr id="15" name="Text 10"/>
          <p:cNvSpPr/>
          <p:nvPr/>
        </p:nvSpPr>
        <p:spPr>
          <a:xfrm>
            <a:off x="7524036" y="4946094"/>
            <a:ext cx="2611517" cy="326350"/>
          </a:xfrm>
          <a:prstGeom prst="rect">
            <a:avLst/>
          </a:prstGeom>
          <a:noFill/>
          <a:ln/>
        </p:spPr>
        <p:txBody>
          <a:bodyPr wrap="none" lIns="0" tIns="0" rIns="0" bIns="0" rtlCol="0" anchor="t"/>
          <a:lstStyle/>
          <a:p>
            <a:pPr marL="0" indent="0" algn="l">
              <a:lnSpc>
                <a:spcPts val="2550"/>
              </a:lnSpc>
              <a:buNone/>
            </a:pPr>
            <a:r>
              <a:rPr lang="en-US" sz="2050" b="1" kern="0" spc="-62" dirty="0">
                <a:solidFill>
                  <a:srgbClr val="272525"/>
                </a:solidFill>
                <a:latin typeface="Inter Bold" pitchFamily="34" charset="0"/>
                <a:ea typeface="Inter Bold" pitchFamily="34" charset="-122"/>
                <a:cs typeface="Inter Bold" pitchFamily="34" charset="-120"/>
              </a:rPr>
              <a:t>Solution Deployment</a:t>
            </a:r>
            <a:endParaRPr lang="en-US" sz="2050" dirty="0"/>
          </a:p>
        </p:txBody>
      </p:sp>
      <p:sp>
        <p:nvSpPr>
          <p:cNvPr id="16" name="Text 11"/>
          <p:cNvSpPr/>
          <p:nvPr/>
        </p:nvSpPr>
        <p:spPr>
          <a:xfrm>
            <a:off x="7524036" y="5397698"/>
            <a:ext cx="6166366" cy="668655"/>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Inter" pitchFamily="34" charset="0"/>
                <a:ea typeface="Inter" pitchFamily="34" charset="-122"/>
                <a:cs typeface="Inter" pitchFamily="34" charset="-120"/>
              </a:rPr>
              <a:t>Create a Streamlit application that predicts satisfaction based on user inputs</a:t>
            </a:r>
            <a:endParaRPr lang="en-US" sz="1600" dirty="0"/>
          </a:p>
        </p:txBody>
      </p:sp>
      <p:sp>
        <p:nvSpPr>
          <p:cNvPr id="17" name="Text 12"/>
          <p:cNvSpPr/>
          <p:nvPr/>
        </p:nvSpPr>
        <p:spPr>
          <a:xfrm>
            <a:off x="731163" y="6510218"/>
            <a:ext cx="13168074" cy="668655"/>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Inter" pitchFamily="34" charset="0"/>
                <a:ea typeface="Inter" pitchFamily="34" charset="-122"/>
                <a:cs typeface="Inter" pitchFamily="34" charset="-120"/>
              </a:rPr>
              <a:t>This project aims to help airlines understand and predict customer satisfaction by analyzing various factors that influence the passenger experience. By identifying key satisfaction drivers, airlines can implement targeted improvements to enhance overall service quality.</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49486" y="1030129"/>
            <a:ext cx="11589782" cy="579953"/>
          </a:xfrm>
          <a:prstGeom prst="rect">
            <a:avLst/>
          </a:prstGeom>
          <a:noFill/>
          <a:ln/>
        </p:spPr>
        <p:txBody>
          <a:bodyPr wrap="none" lIns="0" tIns="0" rIns="0" bIns="0" rtlCol="0" anchor="t"/>
          <a:lstStyle/>
          <a:p>
            <a:pPr marL="0" indent="0" algn="l">
              <a:lnSpc>
                <a:spcPts val="4550"/>
              </a:lnSpc>
              <a:buNone/>
            </a:pPr>
            <a:r>
              <a:rPr lang="en-US" sz="3650" b="1" kern="0" spc="-110" dirty="0">
                <a:solidFill>
                  <a:srgbClr val="000000"/>
                </a:solidFill>
                <a:latin typeface="Inter Bold" pitchFamily="34" charset="0"/>
                <a:ea typeface="Inter Bold" pitchFamily="34" charset="-122"/>
                <a:cs typeface="Inter Bold" pitchFamily="34" charset="-120"/>
              </a:rPr>
              <a:t>Customer Satisfaction Prediction: Business Use Cases</a:t>
            </a:r>
            <a:endParaRPr lang="en-US" sz="3650" dirty="0"/>
          </a:p>
        </p:txBody>
      </p:sp>
      <p:pic>
        <p:nvPicPr>
          <p:cNvPr id="3" name="Image 0" descr="preencoded.png"/>
          <p:cNvPicPr>
            <a:picLocks noChangeAspect="1"/>
          </p:cNvPicPr>
          <p:nvPr/>
        </p:nvPicPr>
        <p:blipFill>
          <a:blip r:embed="rId3"/>
          <a:stretch>
            <a:fillRect/>
          </a:stretch>
        </p:blipFill>
        <p:spPr>
          <a:xfrm>
            <a:off x="3157418" y="1981200"/>
            <a:ext cx="1649730" cy="1069181"/>
          </a:xfrm>
          <a:prstGeom prst="rect">
            <a:avLst/>
          </a:prstGeom>
        </p:spPr>
      </p:pic>
      <p:pic>
        <p:nvPicPr>
          <p:cNvPr id="4" name="Image 1" descr="preencoded.png"/>
          <p:cNvPicPr>
            <a:picLocks noChangeAspect="1"/>
          </p:cNvPicPr>
          <p:nvPr/>
        </p:nvPicPr>
        <p:blipFill>
          <a:blip r:embed="rId4"/>
          <a:stretch>
            <a:fillRect/>
          </a:stretch>
        </p:blipFill>
        <p:spPr>
          <a:xfrm>
            <a:off x="3851791" y="2485192"/>
            <a:ext cx="260866" cy="326112"/>
          </a:xfrm>
          <a:prstGeom prst="rect">
            <a:avLst/>
          </a:prstGeom>
        </p:spPr>
      </p:pic>
      <p:sp>
        <p:nvSpPr>
          <p:cNvPr id="5" name="Text 1"/>
          <p:cNvSpPr/>
          <p:nvPr/>
        </p:nvSpPr>
        <p:spPr>
          <a:xfrm>
            <a:off x="4992648" y="2166699"/>
            <a:ext cx="2788801" cy="289917"/>
          </a:xfrm>
          <a:prstGeom prst="rect">
            <a:avLst/>
          </a:prstGeom>
          <a:noFill/>
          <a:ln/>
        </p:spPr>
        <p:txBody>
          <a:bodyPr wrap="none" lIns="0" tIns="0" rIns="0" bIns="0" rtlCol="0" anchor="t"/>
          <a:lstStyle/>
          <a:p>
            <a:pPr marL="0" indent="0" algn="l">
              <a:lnSpc>
                <a:spcPts val="2250"/>
              </a:lnSpc>
              <a:buNone/>
            </a:pPr>
            <a:r>
              <a:rPr lang="en-US" sz="1800" b="1" kern="0" spc="-55" dirty="0">
                <a:solidFill>
                  <a:srgbClr val="272525"/>
                </a:solidFill>
                <a:latin typeface="Inter Bold" pitchFamily="34" charset="0"/>
                <a:ea typeface="Inter Bold" pitchFamily="34" charset="-122"/>
                <a:cs typeface="Inter Bold" pitchFamily="34" charset="-120"/>
              </a:rPr>
              <a:t>Strategic Decision Making</a:t>
            </a:r>
            <a:endParaRPr lang="en-US" sz="1800" dirty="0"/>
          </a:p>
        </p:txBody>
      </p:sp>
      <p:sp>
        <p:nvSpPr>
          <p:cNvPr id="6" name="Text 2"/>
          <p:cNvSpPr/>
          <p:nvPr/>
        </p:nvSpPr>
        <p:spPr>
          <a:xfrm>
            <a:off x="4992648" y="2567940"/>
            <a:ext cx="4742021" cy="296942"/>
          </a:xfrm>
          <a:prstGeom prst="rect">
            <a:avLst/>
          </a:prstGeom>
          <a:noFill/>
          <a:ln/>
        </p:spPr>
        <p:txBody>
          <a:bodyPr wrap="none" lIns="0" tIns="0" rIns="0" bIns="0" rtlCol="0" anchor="t"/>
          <a:lstStyle/>
          <a:p>
            <a:pPr marL="0" indent="0" algn="l">
              <a:lnSpc>
                <a:spcPts val="2300"/>
              </a:lnSpc>
              <a:buNone/>
            </a:pPr>
            <a:r>
              <a:rPr lang="en-US" sz="1500" kern="0" spc="-29" dirty="0">
                <a:solidFill>
                  <a:srgbClr val="272525"/>
                </a:solidFill>
                <a:latin typeface="Inter" pitchFamily="34" charset="0"/>
                <a:ea typeface="Inter" pitchFamily="34" charset="-122"/>
                <a:cs typeface="Inter" pitchFamily="34" charset="-120"/>
              </a:rPr>
              <a:t>Inform management decisions for service improvements</a:t>
            </a:r>
            <a:endParaRPr lang="en-US" sz="1500" dirty="0"/>
          </a:p>
        </p:txBody>
      </p:sp>
      <p:sp>
        <p:nvSpPr>
          <p:cNvPr id="7" name="Shape 3"/>
          <p:cNvSpPr/>
          <p:nvPr/>
        </p:nvSpPr>
        <p:spPr>
          <a:xfrm>
            <a:off x="4853464" y="3063954"/>
            <a:ext cx="9081135" cy="11430"/>
          </a:xfrm>
          <a:prstGeom prst="roundRect">
            <a:avLst>
              <a:gd name="adj" fmla="val 681945"/>
            </a:avLst>
          </a:prstGeom>
          <a:solidFill>
            <a:srgbClr val="C0C1D7"/>
          </a:solidFill>
          <a:ln/>
        </p:spPr>
      </p:sp>
      <p:pic>
        <p:nvPicPr>
          <p:cNvPr id="8" name="Image 2" descr="preencoded.png"/>
          <p:cNvPicPr>
            <a:picLocks noChangeAspect="1"/>
          </p:cNvPicPr>
          <p:nvPr/>
        </p:nvPicPr>
        <p:blipFill>
          <a:blip r:embed="rId5"/>
          <a:stretch>
            <a:fillRect/>
          </a:stretch>
        </p:blipFill>
        <p:spPr>
          <a:xfrm>
            <a:off x="2332553" y="3096697"/>
            <a:ext cx="3299460" cy="1069181"/>
          </a:xfrm>
          <a:prstGeom prst="rect">
            <a:avLst/>
          </a:prstGeom>
        </p:spPr>
      </p:pic>
      <p:pic>
        <p:nvPicPr>
          <p:cNvPr id="9" name="Image 3" descr="preencoded.png"/>
          <p:cNvPicPr>
            <a:picLocks noChangeAspect="1"/>
          </p:cNvPicPr>
          <p:nvPr/>
        </p:nvPicPr>
        <p:blipFill>
          <a:blip r:embed="rId6"/>
          <a:stretch>
            <a:fillRect/>
          </a:stretch>
        </p:blipFill>
        <p:spPr>
          <a:xfrm>
            <a:off x="3851791" y="3468172"/>
            <a:ext cx="260866" cy="326112"/>
          </a:xfrm>
          <a:prstGeom prst="rect">
            <a:avLst/>
          </a:prstGeom>
        </p:spPr>
      </p:pic>
      <p:sp>
        <p:nvSpPr>
          <p:cNvPr id="10" name="Text 4"/>
          <p:cNvSpPr/>
          <p:nvPr/>
        </p:nvSpPr>
        <p:spPr>
          <a:xfrm>
            <a:off x="5817513" y="3282196"/>
            <a:ext cx="2319814" cy="289917"/>
          </a:xfrm>
          <a:prstGeom prst="rect">
            <a:avLst/>
          </a:prstGeom>
          <a:noFill/>
          <a:ln/>
        </p:spPr>
        <p:txBody>
          <a:bodyPr wrap="none" lIns="0" tIns="0" rIns="0" bIns="0" rtlCol="0" anchor="t"/>
          <a:lstStyle/>
          <a:p>
            <a:pPr marL="0" indent="0" algn="l">
              <a:lnSpc>
                <a:spcPts val="2250"/>
              </a:lnSpc>
              <a:buNone/>
            </a:pPr>
            <a:r>
              <a:rPr lang="en-US" sz="1800" b="1" kern="0" spc="-55" dirty="0">
                <a:solidFill>
                  <a:srgbClr val="272525"/>
                </a:solidFill>
                <a:latin typeface="Inter Bold" pitchFamily="34" charset="0"/>
                <a:ea typeface="Inter Bold" pitchFamily="34" charset="-122"/>
                <a:cs typeface="Inter Bold" pitchFamily="34" charset="-120"/>
              </a:rPr>
              <a:t>Targeted Marketing</a:t>
            </a:r>
            <a:endParaRPr lang="en-US" sz="1800" dirty="0"/>
          </a:p>
        </p:txBody>
      </p:sp>
      <p:sp>
        <p:nvSpPr>
          <p:cNvPr id="11" name="Text 5"/>
          <p:cNvSpPr/>
          <p:nvPr/>
        </p:nvSpPr>
        <p:spPr>
          <a:xfrm>
            <a:off x="5817513" y="3683437"/>
            <a:ext cx="5646539" cy="296942"/>
          </a:xfrm>
          <a:prstGeom prst="rect">
            <a:avLst/>
          </a:prstGeom>
          <a:noFill/>
          <a:ln/>
        </p:spPr>
        <p:txBody>
          <a:bodyPr wrap="none" lIns="0" tIns="0" rIns="0" bIns="0" rtlCol="0" anchor="t"/>
          <a:lstStyle/>
          <a:p>
            <a:pPr marL="0" indent="0" algn="l">
              <a:lnSpc>
                <a:spcPts val="2300"/>
              </a:lnSpc>
              <a:buNone/>
            </a:pPr>
            <a:r>
              <a:rPr lang="en-US" sz="1500" kern="0" spc="-29" dirty="0">
                <a:solidFill>
                  <a:srgbClr val="272525"/>
                </a:solidFill>
                <a:latin typeface="Inter" pitchFamily="34" charset="0"/>
                <a:ea typeface="Inter" pitchFamily="34" charset="-122"/>
                <a:cs typeface="Inter" pitchFamily="34" charset="-120"/>
              </a:rPr>
              <a:t>Identify and segment customer groups for personalized campaigns</a:t>
            </a:r>
            <a:endParaRPr lang="en-US" sz="1500" dirty="0"/>
          </a:p>
        </p:txBody>
      </p:sp>
      <p:sp>
        <p:nvSpPr>
          <p:cNvPr id="12" name="Shape 6"/>
          <p:cNvSpPr/>
          <p:nvPr/>
        </p:nvSpPr>
        <p:spPr>
          <a:xfrm>
            <a:off x="5678329" y="4179451"/>
            <a:ext cx="8256270" cy="11430"/>
          </a:xfrm>
          <a:prstGeom prst="roundRect">
            <a:avLst>
              <a:gd name="adj" fmla="val 681945"/>
            </a:avLst>
          </a:prstGeom>
          <a:solidFill>
            <a:srgbClr val="C0C1D7"/>
          </a:solidFill>
          <a:ln/>
        </p:spPr>
      </p:sp>
      <p:pic>
        <p:nvPicPr>
          <p:cNvPr id="13" name="Image 4" descr="preencoded.png"/>
          <p:cNvPicPr>
            <a:picLocks noChangeAspect="1"/>
          </p:cNvPicPr>
          <p:nvPr/>
        </p:nvPicPr>
        <p:blipFill>
          <a:blip r:embed="rId7"/>
          <a:stretch>
            <a:fillRect/>
          </a:stretch>
        </p:blipFill>
        <p:spPr>
          <a:xfrm>
            <a:off x="1507688" y="4212193"/>
            <a:ext cx="4949190" cy="1069181"/>
          </a:xfrm>
          <a:prstGeom prst="rect">
            <a:avLst/>
          </a:prstGeom>
        </p:spPr>
      </p:pic>
      <p:pic>
        <p:nvPicPr>
          <p:cNvPr id="14" name="Image 5" descr="preencoded.png"/>
          <p:cNvPicPr>
            <a:picLocks noChangeAspect="1"/>
          </p:cNvPicPr>
          <p:nvPr/>
        </p:nvPicPr>
        <p:blipFill>
          <a:blip r:embed="rId8"/>
          <a:stretch>
            <a:fillRect/>
          </a:stretch>
        </p:blipFill>
        <p:spPr>
          <a:xfrm>
            <a:off x="3851791" y="4583668"/>
            <a:ext cx="260866" cy="326112"/>
          </a:xfrm>
          <a:prstGeom prst="rect">
            <a:avLst/>
          </a:prstGeom>
        </p:spPr>
      </p:pic>
      <p:sp>
        <p:nvSpPr>
          <p:cNvPr id="15" name="Text 7"/>
          <p:cNvSpPr/>
          <p:nvPr/>
        </p:nvSpPr>
        <p:spPr>
          <a:xfrm>
            <a:off x="6642378" y="4397693"/>
            <a:ext cx="2349937" cy="289917"/>
          </a:xfrm>
          <a:prstGeom prst="rect">
            <a:avLst/>
          </a:prstGeom>
          <a:noFill/>
          <a:ln/>
        </p:spPr>
        <p:txBody>
          <a:bodyPr wrap="none" lIns="0" tIns="0" rIns="0" bIns="0" rtlCol="0" anchor="t"/>
          <a:lstStyle/>
          <a:p>
            <a:pPr marL="0" indent="0" algn="l">
              <a:lnSpc>
                <a:spcPts val="2250"/>
              </a:lnSpc>
              <a:buNone/>
            </a:pPr>
            <a:r>
              <a:rPr lang="en-US" sz="1800" b="1" kern="0" spc="-55" dirty="0">
                <a:solidFill>
                  <a:srgbClr val="272525"/>
                </a:solidFill>
                <a:latin typeface="Inter Bold" pitchFamily="34" charset="0"/>
                <a:ea typeface="Inter Bold" pitchFamily="34" charset="-122"/>
                <a:cs typeface="Inter Bold" pitchFamily="34" charset="-120"/>
              </a:rPr>
              <a:t>Service Enhancement</a:t>
            </a:r>
            <a:endParaRPr lang="en-US" sz="1800" dirty="0"/>
          </a:p>
        </p:txBody>
      </p:sp>
      <p:sp>
        <p:nvSpPr>
          <p:cNvPr id="16" name="Text 8"/>
          <p:cNvSpPr/>
          <p:nvPr/>
        </p:nvSpPr>
        <p:spPr>
          <a:xfrm>
            <a:off x="6642378" y="4798933"/>
            <a:ext cx="3787973" cy="296942"/>
          </a:xfrm>
          <a:prstGeom prst="rect">
            <a:avLst/>
          </a:prstGeom>
          <a:noFill/>
          <a:ln/>
        </p:spPr>
        <p:txBody>
          <a:bodyPr wrap="none" lIns="0" tIns="0" rIns="0" bIns="0" rtlCol="0" anchor="t"/>
          <a:lstStyle/>
          <a:p>
            <a:pPr marL="0" indent="0" algn="l">
              <a:lnSpc>
                <a:spcPts val="2300"/>
              </a:lnSpc>
              <a:buNone/>
            </a:pPr>
            <a:r>
              <a:rPr lang="en-US" sz="1500" kern="0" spc="-29" dirty="0">
                <a:solidFill>
                  <a:srgbClr val="272525"/>
                </a:solidFill>
                <a:latin typeface="Inter" pitchFamily="34" charset="0"/>
                <a:ea typeface="Inter" pitchFamily="34" charset="-122"/>
                <a:cs typeface="Inter" pitchFamily="34" charset="-120"/>
              </a:rPr>
              <a:t>Pinpoint specific areas needing improvement</a:t>
            </a:r>
            <a:endParaRPr lang="en-US" sz="1500" dirty="0"/>
          </a:p>
        </p:txBody>
      </p:sp>
      <p:sp>
        <p:nvSpPr>
          <p:cNvPr id="17" name="Shape 9"/>
          <p:cNvSpPr/>
          <p:nvPr/>
        </p:nvSpPr>
        <p:spPr>
          <a:xfrm>
            <a:off x="6503194" y="5294948"/>
            <a:ext cx="7431405" cy="11430"/>
          </a:xfrm>
          <a:prstGeom prst="roundRect">
            <a:avLst>
              <a:gd name="adj" fmla="val 681945"/>
            </a:avLst>
          </a:prstGeom>
          <a:solidFill>
            <a:srgbClr val="C0C1D7"/>
          </a:solidFill>
          <a:ln/>
        </p:spPr>
      </p:sp>
      <p:pic>
        <p:nvPicPr>
          <p:cNvPr id="18" name="Image 6" descr="preencoded.png"/>
          <p:cNvPicPr>
            <a:picLocks noChangeAspect="1"/>
          </p:cNvPicPr>
          <p:nvPr/>
        </p:nvPicPr>
        <p:blipFill>
          <a:blip r:embed="rId9"/>
          <a:stretch>
            <a:fillRect/>
          </a:stretch>
        </p:blipFill>
        <p:spPr>
          <a:xfrm>
            <a:off x="682704" y="5327690"/>
            <a:ext cx="6599039" cy="1069181"/>
          </a:xfrm>
          <a:prstGeom prst="rect">
            <a:avLst/>
          </a:prstGeom>
        </p:spPr>
      </p:pic>
      <p:pic>
        <p:nvPicPr>
          <p:cNvPr id="19" name="Image 7" descr="preencoded.png"/>
          <p:cNvPicPr>
            <a:picLocks noChangeAspect="1"/>
          </p:cNvPicPr>
          <p:nvPr/>
        </p:nvPicPr>
        <p:blipFill>
          <a:blip r:embed="rId10"/>
          <a:stretch>
            <a:fillRect/>
          </a:stretch>
        </p:blipFill>
        <p:spPr>
          <a:xfrm>
            <a:off x="3851672" y="5699165"/>
            <a:ext cx="260866" cy="326112"/>
          </a:xfrm>
          <a:prstGeom prst="rect">
            <a:avLst/>
          </a:prstGeom>
        </p:spPr>
      </p:pic>
      <p:sp>
        <p:nvSpPr>
          <p:cNvPr id="20" name="Text 10"/>
          <p:cNvSpPr/>
          <p:nvPr/>
        </p:nvSpPr>
        <p:spPr>
          <a:xfrm>
            <a:off x="7467243" y="5513189"/>
            <a:ext cx="2319814" cy="289917"/>
          </a:xfrm>
          <a:prstGeom prst="rect">
            <a:avLst/>
          </a:prstGeom>
          <a:noFill/>
          <a:ln/>
        </p:spPr>
        <p:txBody>
          <a:bodyPr wrap="none" lIns="0" tIns="0" rIns="0" bIns="0" rtlCol="0" anchor="t"/>
          <a:lstStyle/>
          <a:p>
            <a:pPr marL="0" indent="0" algn="l">
              <a:lnSpc>
                <a:spcPts val="2250"/>
              </a:lnSpc>
              <a:buNone/>
            </a:pPr>
            <a:r>
              <a:rPr lang="en-US" sz="1800" b="1" kern="0" spc="-55" dirty="0">
                <a:solidFill>
                  <a:srgbClr val="272525"/>
                </a:solidFill>
                <a:latin typeface="Inter Bold" pitchFamily="34" charset="0"/>
                <a:ea typeface="Inter Bold" pitchFamily="34" charset="-122"/>
                <a:cs typeface="Inter Bold" pitchFamily="34" charset="-120"/>
              </a:rPr>
              <a:t>Customer Retention</a:t>
            </a:r>
            <a:endParaRPr lang="en-US" sz="1800" dirty="0"/>
          </a:p>
        </p:txBody>
      </p:sp>
      <p:sp>
        <p:nvSpPr>
          <p:cNvPr id="21" name="Text 11"/>
          <p:cNvSpPr/>
          <p:nvPr/>
        </p:nvSpPr>
        <p:spPr>
          <a:xfrm>
            <a:off x="7467243" y="5914430"/>
            <a:ext cx="5703213" cy="296942"/>
          </a:xfrm>
          <a:prstGeom prst="rect">
            <a:avLst/>
          </a:prstGeom>
          <a:noFill/>
          <a:ln/>
        </p:spPr>
        <p:txBody>
          <a:bodyPr wrap="none" lIns="0" tIns="0" rIns="0" bIns="0" rtlCol="0" anchor="t"/>
          <a:lstStyle/>
          <a:p>
            <a:pPr marL="0" indent="0" algn="l">
              <a:lnSpc>
                <a:spcPts val="2300"/>
              </a:lnSpc>
              <a:buNone/>
            </a:pPr>
            <a:r>
              <a:rPr lang="en-US" sz="1500" kern="0" spc="-29" dirty="0">
                <a:solidFill>
                  <a:srgbClr val="272525"/>
                </a:solidFill>
                <a:latin typeface="Inter" pitchFamily="34" charset="0"/>
                <a:ea typeface="Inter" pitchFamily="34" charset="-122"/>
                <a:cs typeface="Inter" pitchFamily="34" charset="-120"/>
              </a:rPr>
              <a:t>Predict and address potential dissatisfaction before it leads to churn</a:t>
            </a:r>
            <a:endParaRPr lang="en-US" sz="1500" dirty="0"/>
          </a:p>
        </p:txBody>
      </p:sp>
      <p:sp>
        <p:nvSpPr>
          <p:cNvPr id="22" name="Text 12"/>
          <p:cNvSpPr/>
          <p:nvPr/>
        </p:nvSpPr>
        <p:spPr>
          <a:xfrm>
            <a:off x="649486" y="6605588"/>
            <a:ext cx="13331428" cy="593884"/>
          </a:xfrm>
          <a:prstGeom prst="rect">
            <a:avLst/>
          </a:prstGeom>
          <a:noFill/>
          <a:ln/>
        </p:spPr>
        <p:txBody>
          <a:bodyPr wrap="square" lIns="0" tIns="0" rIns="0" bIns="0" rtlCol="0" anchor="t"/>
          <a:lstStyle/>
          <a:p>
            <a:pPr marL="0" indent="0" algn="l">
              <a:lnSpc>
                <a:spcPts val="2300"/>
              </a:lnSpc>
              <a:buNone/>
            </a:pPr>
            <a:r>
              <a:rPr lang="en-US" sz="1500" kern="0" spc="-29" dirty="0">
                <a:solidFill>
                  <a:srgbClr val="272525"/>
                </a:solidFill>
                <a:latin typeface="Inter" pitchFamily="34" charset="0"/>
                <a:ea typeface="Inter" pitchFamily="34" charset="-122"/>
                <a:cs typeface="Inter" pitchFamily="34" charset="-120"/>
              </a:rPr>
              <a:t>By accurately predicting customer satisfaction, airlines can proactively address issues, enhance services where needed, and develop targeted marketing strategies. This leads to improved customer retention, stronger brand loyalty, and ultimately increased revenue through repeat business.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1286</Words>
  <Application>Microsoft Office PowerPoint</Application>
  <PresentationFormat>Custom</PresentationFormat>
  <Paragraphs>147</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 S</cp:lastModifiedBy>
  <cp:revision>4</cp:revision>
  <dcterms:created xsi:type="dcterms:W3CDTF">2025-03-24T15:19:53Z</dcterms:created>
  <dcterms:modified xsi:type="dcterms:W3CDTF">2025-03-24T15:26:51Z</dcterms:modified>
</cp:coreProperties>
</file>